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Lst>
  <p:sldSz cy="5143500" cx="9144000"/>
  <p:notesSz cx="6858000" cy="9144000"/>
  <p:embeddedFontLst>
    <p:embeddedFont>
      <p:font typeface="Roboto"/>
      <p:regular r:id="rId106"/>
      <p:bold r:id="rId107"/>
      <p:italic r:id="rId108"/>
      <p:boldItalic r:id="rId109"/>
    </p:embeddedFont>
    <p:embeddedFont>
      <p:font typeface="Fira Sans"/>
      <p:regular r:id="rId110"/>
      <p:bold r:id="rId111"/>
      <p:italic r:id="rId112"/>
      <p:boldItalic r:id="rId113"/>
    </p:embeddedFont>
    <p:embeddedFont>
      <p:font typeface="Old Standard TT"/>
      <p:regular r:id="rId114"/>
      <p:bold r:id="rId115"/>
      <p:italic r:id="rId1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23">
          <p15:clr>
            <a:srgbClr val="9AA0A6"/>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23"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bold.fntdata"/><Relationship Id="rId106" Type="http://schemas.openxmlformats.org/officeDocument/2006/relationships/font" Target="fonts/Roboto-regular.fntdata"/><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Roboto-boldItalic.fntdata"/><Relationship Id="rId108" Type="http://schemas.openxmlformats.org/officeDocument/2006/relationships/font" Target="fonts/Roboto-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6" Type="http://schemas.openxmlformats.org/officeDocument/2006/relationships/font" Target="fonts/OldStandardTT-italic.fntdata"/><Relationship Id="rId115" Type="http://schemas.openxmlformats.org/officeDocument/2006/relationships/font" Target="fonts/OldStandardTT-bold.fntdata"/><Relationship Id="rId15" Type="http://schemas.openxmlformats.org/officeDocument/2006/relationships/slide" Target="slides/slide10.xml"/><Relationship Id="rId110" Type="http://schemas.openxmlformats.org/officeDocument/2006/relationships/font" Target="fonts/FiraSans-regular.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OldStandardTT-regular.fntdata"/><Relationship Id="rId18" Type="http://schemas.openxmlformats.org/officeDocument/2006/relationships/slide" Target="slides/slide13.xml"/><Relationship Id="rId113" Type="http://schemas.openxmlformats.org/officeDocument/2006/relationships/font" Target="fonts/FiraSans-boldItalic.fntdata"/><Relationship Id="rId112" Type="http://schemas.openxmlformats.org/officeDocument/2006/relationships/font" Target="fonts/FiraSans-italic.fntdata"/><Relationship Id="rId111" Type="http://schemas.openxmlformats.org/officeDocument/2006/relationships/font" Target="fonts/FiraSans-bold.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1" name="Google Shape;1071;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 name="Google Shape;862;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 name="Google Shape;871;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9" name="Google Shape;889;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7" name="Google Shape;907;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6" name="Google Shape;916;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5" name="Google Shape;925;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4" name="Google Shape;934;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2" name="Google Shape;952;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1" name="Google Shape;961;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0" name="Google Shape;970;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9" name="Google Shape;979;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 name="Google Shape;987;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5" name="Google Shape;995;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9" name="Google Shape;1019;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6" name="Google Shape;1036;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6" name="Google Shape;1046;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5" name="Google Shape;1055;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3" name="Google Shape;1063;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886700" y="916300"/>
            <a:ext cx="3800100" cy="185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b="1"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4886700" y="2767775"/>
            <a:ext cx="3800100" cy="47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Roboto"/>
              <a:buNone/>
              <a:defRPr sz="1400">
                <a:latin typeface="Roboto"/>
                <a:ea typeface="Roboto"/>
                <a:cs typeface="Roboto"/>
                <a:sym typeface="Roboto"/>
              </a:defRPr>
            </a:lvl1pPr>
            <a:lvl2pPr lvl="1" algn="ctr">
              <a:lnSpc>
                <a:spcPct val="100000"/>
              </a:lnSpc>
              <a:spcBef>
                <a:spcPts val="0"/>
              </a:spcBef>
              <a:spcAft>
                <a:spcPts val="0"/>
              </a:spcAft>
              <a:buSzPts val="1400"/>
              <a:buFont typeface="Roboto"/>
              <a:buNone/>
              <a:defRPr sz="1400">
                <a:latin typeface="Roboto"/>
                <a:ea typeface="Roboto"/>
                <a:cs typeface="Roboto"/>
                <a:sym typeface="Roboto"/>
              </a:defRPr>
            </a:lvl2pPr>
            <a:lvl3pPr lvl="2" algn="ctr">
              <a:lnSpc>
                <a:spcPct val="100000"/>
              </a:lnSpc>
              <a:spcBef>
                <a:spcPts val="0"/>
              </a:spcBef>
              <a:spcAft>
                <a:spcPts val="0"/>
              </a:spcAft>
              <a:buSzPts val="1400"/>
              <a:buFont typeface="Roboto"/>
              <a:buNone/>
              <a:defRPr sz="1400">
                <a:latin typeface="Roboto"/>
                <a:ea typeface="Roboto"/>
                <a:cs typeface="Roboto"/>
                <a:sym typeface="Roboto"/>
              </a:defRPr>
            </a:lvl3pPr>
            <a:lvl4pPr lvl="3" algn="ctr">
              <a:lnSpc>
                <a:spcPct val="100000"/>
              </a:lnSpc>
              <a:spcBef>
                <a:spcPts val="0"/>
              </a:spcBef>
              <a:spcAft>
                <a:spcPts val="0"/>
              </a:spcAft>
              <a:buSzPts val="1400"/>
              <a:buFont typeface="Roboto"/>
              <a:buNone/>
              <a:defRPr sz="1400">
                <a:latin typeface="Roboto"/>
                <a:ea typeface="Roboto"/>
                <a:cs typeface="Roboto"/>
                <a:sym typeface="Roboto"/>
              </a:defRPr>
            </a:lvl4pPr>
            <a:lvl5pPr lvl="4" algn="ctr">
              <a:lnSpc>
                <a:spcPct val="100000"/>
              </a:lnSpc>
              <a:spcBef>
                <a:spcPts val="0"/>
              </a:spcBef>
              <a:spcAft>
                <a:spcPts val="0"/>
              </a:spcAft>
              <a:buSzPts val="1400"/>
              <a:buFont typeface="Roboto"/>
              <a:buNone/>
              <a:defRPr sz="1400">
                <a:latin typeface="Roboto"/>
                <a:ea typeface="Roboto"/>
                <a:cs typeface="Roboto"/>
                <a:sym typeface="Roboto"/>
              </a:defRPr>
            </a:lvl5pPr>
            <a:lvl6pPr lvl="5" algn="ctr">
              <a:lnSpc>
                <a:spcPct val="100000"/>
              </a:lnSpc>
              <a:spcBef>
                <a:spcPts val="0"/>
              </a:spcBef>
              <a:spcAft>
                <a:spcPts val="0"/>
              </a:spcAft>
              <a:buSzPts val="1400"/>
              <a:buFont typeface="Roboto"/>
              <a:buNone/>
              <a:defRPr sz="1400">
                <a:latin typeface="Roboto"/>
                <a:ea typeface="Roboto"/>
                <a:cs typeface="Roboto"/>
                <a:sym typeface="Roboto"/>
              </a:defRPr>
            </a:lvl6pPr>
            <a:lvl7pPr lvl="6" algn="ctr">
              <a:lnSpc>
                <a:spcPct val="100000"/>
              </a:lnSpc>
              <a:spcBef>
                <a:spcPts val="0"/>
              </a:spcBef>
              <a:spcAft>
                <a:spcPts val="0"/>
              </a:spcAft>
              <a:buSzPts val="1400"/>
              <a:buFont typeface="Roboto"/>
              <a:buNone/>
              <a:defRPr sz="1400">
                <a:latin typeface="Roboto"/>
                <a:ea typeface="Roboto"/>
                <a:cs typeface="Roboto"/>
                <a:sym typeface="Roboto"/>
              </a:defRPr>
            </a:lvl7pPr>
            <a:lvl8pPr lvl="7" algn="ctr">
              <a:lnSpc>
                <a:spcPct val="100000"/>
              </a:lnSpc>
              <a:spcBef>
                <a:spcPts val="0"/>
              </a:spcBef>
              <a:spcAft>
                <a:spcPts val="0"/>
              </a:spcAft>
              <a:buSzPts val="1400"/>
              <a:buFont typeface="Roboto"/>
              <a:buNone/>
              <a:defRPr sz="1400">
                <a:latin typeface="Roboto"/>
                <a:ea typeface="Roboto"/>
                <a:cs typeface="Roboto"/>
                <a:sym typeface="Roboto"/>
              </a:defRPr>
            </a:lvl8pPr>
            <a:lvl9pPr lvl="8" algn="ctr">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2" name="Google Shape;12;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04800" lvl="0" marL="457200" algn="ctr">
              <a:lnSpc>
                <a:spcPct val="100000"/>
              </a:lnSpc>
              <a:spcBef>
                <a:spcPts val="0"/>
              </a:spcBef>
              <a:spcAft>
                <a:spcPts val="0"/>
              </a:spcAft>
              <a:buSzPts val="1200"/>
              <a:buChar char="●"/>
              <a:defRPr/>
            </a:lvl1pPr>
            <a:lvl2pPr indent="-304800" lvl="1" marL="914400" algn="ctr">
              <a:lnSpc>
                <a:spcPct val="100000"/>
              </a:lnSpc>
              <a:spcBef>
                <a:spcPts val="0"/>
              </a:spcBef>
              <a:spcAft>
                <a:spcPts val="0"/>
              </a:spcAft>
              <a:buSzPts val="1200"/>
              <a:buChar char="○"/>
              <a:defRPr/>
            </a:lvl2pPr>
            <a:lvl3pPr indent="-304800" lvl="2" marL="1371600" algn="ctr">
              <a:lnSpc>
                <a:spcPct val="100000"/>
              </a:lnSpc>
              <a:spcBef>
                <a:spcPts val="0"/>
              </a:spcBef>
              <a:spcAft>
                <a:spcPts val="0"/>
              </a:spcAft>
              <a:buSzPts val="1200"/>
              <a:buChar char="■"/>
              <a:defRPr/>
            </a:lvl3pPr>
            <a:lvl4pPr indent="-304800" lvl="3" marL="1828800" algn="ctr">
              <a:lnSpc>
                <a:spcPct val="100000"/>
              </a:lnSpc>
              <a:spcBef>
                <a:spcPts val="0"/>
              </a:spcBef>
              <a:spcAft>
                <a:spcPts val="0"/>
              </a:spcAft>
              <a:buSzPts val="1200"/>
              <a:buChar char="●"/>
              <a:defRPr/>
            </a:lvl4pPr>
            <a:lvl5pPr indent="-304800" lvl="4" marL="2286000" algn="ctr">
              <a:lnSpc>
                <a:spcPct val="100000"/>
              </a:lnSpc>
              <a:spcBef>
                <a:spcPts val="0"/>
              </a:spcBef>
              <a:spcAft>
                <a:spcPts val="0"/>
              </a:spcAft>
              <a:buSzPts val="1200"/>
              <a:buChar char="○"/>
              <a:defRPr/>
            </a:lvl5pPr>
            <a:lvl6pPr indent="-304800" lvl="5" marL="2743200" algn="ctr">
              <a:lnSpc>
                <a:spcPct val="100000"/>
              </a:lnSpc>
              <a:spcBef>
                <a:spcPts val="0"/>
              </a:spcBef>
              <a:spcAft>
                <a:spcPts val="0"/>
              </a:spcAft>
              <a:buSzPts val="1200"/>
              <a:buChar char="■"/>
              <a:defRPr/>
            </a:lvl6pPr>
            <a:lvl7pPr indent="-304800" lvl="6" marL="3200400" algn="ctr">
              <a:lnSpc>
                <a:spcPct val="100000"/>
              </a:lnSpc>
              <a:spcBef>
                <a:spcPts val="0"/>
              </a:spcBef>
              <a:spcAft>
                <a:spcPts val="0"/>
              </a:spcAft>
              <a:buSzPts val="1200"/>
              <a:buChar char="●"/>
              <a:defRPr/>
            </a:lvl7pPr>
            <a:lvl8pPr indent="-304800" lvl="7" marL="3657600" algn="ctr">
              <a:lnSpc>
                <a:spcPct val="100000"/>
              </a:lnSpc>
              <a:spcBef>
                <a:spcPts val="0"/>
              </a:spcBef>
              <a:spcAft>
                <a:spcPts val="0"/>
              </a:spcAft>
              <a:buSzPts val="1200"/>
              <a:buChar char="○"/>
              <a:defRPr/>
            </a:lvl8pPr>
            <a:lvl9pPr indent="-304800" lvl="8" marL="4114800" algn="ctr">
              <a:lnSpc>
                <a:spcPct val="100000"/>
              </a:lnSpc>
              <a:spcBef>
                <a:spcPts val="0"/>
              </a:spcBef>
              <a:spcAft>
                <a:spcPts val="0"/>
              </a:spcAft>
              <a:buSzPts val="12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57200" y="411475"/>
            <a:ext cx="8229600" cy="3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1" sz="18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7" name="Google Shape;27;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2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1pPr>
            <a:lvl2pPr lvl="1"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2pPr>
            <a:lvl3pPr lvl="2"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3pPr>
            <a:lvl4pPr lvl="3"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4pPr>
            <a:lvl5pPr lvl="4"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5pPr>
            <a:lvl6pPr lvl="5"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6pPr>
            <a:lvl7pPr lvl="6"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7pPr>
            <a:lvl8pPr lvl="7"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8pPr>
            <a:lvl9pPr lvl="8" marR="0" rtl="0" algn="l">
              <a:lnSpc>
                <a:spcPct val="100000"/>
              </a:lnSpc>
              <a:spcBef>
                <a:spcPts val="0"/>
              </a:spcBef>
              <a:spcAft>
                <a:spcPts val="0"/>
              </a:spcAft>
              <a:buClr>
                <a:schemeClr val="dk1"/>
              </a:buClr>
              <a:buSzPts val="2800"/>
              <a:buFont typeface="Fira Sans"/>
              <a:buNone/>
              <a:defRPr b="1" i="0" sz="2800" u="none" cap="none" strike="noStrike">
                <a:solidFill>
                  <a:schemeClr val="dk1"/>
                </a:solidFill>
                <a:latin typeface="Fira Sans"/>
                <a:ea typeface="Fira Sans"/>
                <a:cs typeface="Fira Sans"/>
                <a:sym typeface="Fira Sans"/>
              </a:defRPr>
            </a:lvl9pPr>
          </a:lstStyle>
          <a:p/>
        </p:txBody>
      </p:sp>
      <p:sp>
        <p:nvSpPr>
          <p:cNvPr id="7" name="Google Shape;7;p1"/>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Fira Sans"/>
              <a:buChar char="●"/>
              <a:defRPr b="0" i="0" sz="1200" u="none" cap="none" strike="noStrike">
                <a:solidFill>
                  <a:schemeClr val="dk1"/>
                </a:solidFill>
                <a:latin typeface="Fira Sans"/>
                <a:ea typeface="Fira Sans"/>
                <a:cs typeface="Fira Sans"/>
                <a:sym typeface="Fira Sans"/>
              </a:defRPr>
            </a:lvl1pPr>
            <a:lvl2pPr indent="-304800" lvl="1" marL="914400" marR="0" rtl="0" algn="l">
              <a:lnSpc>
                <a:spcPct val="100000"/>
              </a:lnSpc>
              <a:spcBef>
                <a:spcPts val="0"/>
              </a:spcBef>
              <a:spcAft>
                <a:spcPts val="0"/>
              </a:spcAft>
              <a:buClr>
                <a:schemeClr val="dk1"/>
              </a:buClr>
              <a:buSzPts val="1200"/>
              <a:buFont typeface="Fira Sans"/>
              <a:buChar char="○"/>
              <a:defRPr b="0" i="0" sz="1200" u="none" cap="none" strike="noStrike">
                <a:solidFill>
                  <a:schemeClr val="dk1"/>
                </a:solidFill>
                <a:latin typeface="Fira Sans"/>
                <a:ea typeface="Fira Sans"/>
                <a:cs typeface="Fira Sans"/>
                <a:sym typeface="Fira Sans"/>
              </a:defRPr>
            </a:lvl2pPr>
            <a:lvl3pPr indent="-304800" lvl="2" marL="1371600" marR="0" rtl="0" algn="l">
              <a:lnSpc>
                <a:spcPct val="100000"/>
              </a:lnSpc>
              <a:spcBef>
                <a:spcPts val="0"/>
              </a:spcBef>
              <a:spcAft>
                <a:spcPts val="0"/>
              </a:spcAft>
              <a:buClr>
                <a:schemeClr val="dk1"/>
              </a:buClr>
              <a:buSzPts val="1200"/>
              <a:buFont typeface="Fira Sans"/>
              <a:buChar char="■"/>
              <a:defRPr b="0" i="0" sz="1200" u="none" cap="none" strike="noStrike">
                <a:solidFill>
                  <a:schemeClr val="dk1"/>
                </a:solidFill>
                <a:latin typeface="Fira Sans"/>
                <a:ea typeface="Fira Sans"/>
                <a:cs typeface="Fira Sans"/>
                <a:sym typeface="Fira Sans"/>
              </a:defRPr>
            </a:lvl3pPr>
            <a:lvl4pPr indent="-304800" lvl="3" marL="1828800" marR="0" rtl="0" algn="l">
              <a:lnSpc>
                <a:spcPct val="100000"/>
              </a:lnSpc>
              <a:spcBef>
                <a:spcPts val="0"/>
              </a:spcBef>
              <a:spcAft>
                <a:spcPts val="0"/>
              </a:spcAft>
              <a:buClr>
                <a:schemeClr val="dk1"/>
              </a:buClr>
              <a:buSzPts val="1200"/>
              <a:buFont typeface="Fira Sans"/>
              <a:buChar char="●"/>
              <a:defRPr b="0" i="0" sz="1200" u="none" cap="none" strike="noStrike">
                <a:solidFill>
                  <a:schemeClr val="dk1"/>
                </a:solidFill>
                <a:latin typeface="Fira Sans"/>
                <a:ea typeface="Fira Sans"/>
                <a:cs typeface="Fira Sans"/>
                <a:sym typeface="Fira Sans"/>
              </a:defRPr>
            </a:lvl4pPr>
            <a:lvl5pPr indent="-304800" lvl="4" marL="2286000" marR="0" rtl="0" algn="l">
              <a:lnSpc>
                <a:spcPct val="100000"/>
              </a:lnSpc>
              <a:spcBef>
                <a:spcPts val="0"/>
              </a:spcBef>
              <a:spcAft>
                <a:spcPts val="0"/>
              </a:spcAft>
              <a:buClr>
                <a:schemeClr val="dk1"/>
              </a:buClr>
              <a:buSzPts val="1200"/>
              <a:buFont typeface="Fira Sans"/>
              <a:buChar char="○"/>
              <a:defRPr b="0" i="0" sz="1200" u="none" cap="none" strike="noStrike">
                <a:solidFill>
                  <a:schemeClr val="dk1"/>
                </a:solidFill>
                <a:latin typeface="Fira Sans"/>
                <a:ea typeface="Fira Sans"/>
                <a:cs typeface="Fira Sans"/>
                <a:sym typeface="Fira Sans"/>
              </a:defRPr>
            </a:lvl5pPr>
            <a:lvl6pPr indent="-304800" lvl="5" marL="2743200" marR="0" rtl="0" algn="l">
              <a:lnSpc>
                <a:spcPct val="100000"/>
              </a:lnSpc>
              <a:spcBef>
                <a:spcPts val="0"/>
              </a:spcBef>
              <a:spcAft>
                <a:spcPts val="0"/>
              </a:spcAft>
              <a:buClr>
                <a:schemeClr val="dk1"/>
              </a:buClr>
              <a:buSzPts val="1200"/>
              <a:buFont typeface="Fira Sans"/>
              <a:buChar char="■"/>
              <a:defRPr b="0" i="0" sz="1200" u="none" cap="none" strike="noStrike">
                <a:solidFill>
                  <a:schemeClr val="dk1"/>
                </a:solidFill>
                <a:latin typeface="Fira Sans"/>
                <a:ea typeface="Fira Sans"/>
                <a:cs typeface="Fira Sans"/>
                <a:sym typeface="Fira Sans"/>
              </a:defRPr>
            </a:lvl6pPr>
            <a:lvl7pPr indent="-304800" lvl="6" marL="3200400" marR="0" rtl="0" algn="l">
              <a:lnSpc>
                <a:spcPct val="100000"/>
              </a:lnSpc>
              <a:spcBef>
                <a:spcPts val="0"/>
              </a:spcBef>
              <a:spcAft>
                <a:spcPts val="0"/>
              </a:spcAft>
              <a:buClr>
                <a:schemeClr val="dk1"/>
              </a:buClr>
              <a:buSzPts val="1200"/>
              <a:buFont typeface="Fira Sans"/>
              <a:buChar char="●"/>
              <a:defRPr b="0" i="0" sz="1200" u="none" cap="none" strike="noStrike">
                <a:solidFill>
                  <a:schemeClr val="dk1"/>
                </a:solidFill>
                <a:latin typeface="Fira Sans"/>
                <a:ea typeface="Fira Sans"/>
                <a:cs typeface="Fira Sans"/>
                <a:sym typeface="Fira Sans"/>
              </a:defRPr>
            </a:lvl7pPr>
            <a:lvl8pPr indent="-304800" lvl="7" marL="3657600" marR="0" rtl="0" algn="l">
              <a:lnSpc>
                <a:spcPct val="100000"/>
              </a:lnSpc>
              <a:spcBef>
                <a:spcPts val="0"/>
              </a:spcBef>
              <a:spcAft>
                <a:spcPts val="0"/>
              </a:spcAft>
              <a:buClr>
                <a:schemeClr val="dk1"/>
              </a:buClr>
              <a:buSzPts val="1200"/>
              <a:buFont typeface="Fira Sans"/>
              <a:buChar char="○"/>
              <a:defRPr b="0" i="0" sz="1200" u="none" cap="none" strike="noStrike">
                <a:solidFill>
                  <a:schemeClr val="dk1"/>
                </a:solidFill>
                <a:latin typeface="Fira Sans"/>
                <a:ea typeface="Fira Sans"/>
                <a:cs typeface="Fira Sans"/>
                <a:sym typeface="Fira Sans"/>
              </a:defRPr>
            </a:lvl8pPr>
            <a:lvl9pPr indent="-304800" lvl="8" marL="4114800" marR="0" rtl="0" algn="l">
              <a:lnSpc>
                <a:spcPct val="100000"/>
              </a:lnSpc>
              <a:spcBef>
                <a:spcPts val="0"/>
              </a:spcBef>
              <a:spcAft>
                <a:spcPts val="0"/>
              </a:spcAft>
              <a:buClr>
                <a:schemeClr val="dk1"/>
              </a:buClr>
              <a:buSzPts val="1200"/>
              <a:buFont typeface="Fira Sans"/>
              <a:buChar char="■"/>
              <a:defRPr b="0" i="0" sz="1200" u="none" cap="none" strike="noStrike">
                <a:solidFill>
                  <a:schemeClr val="dk1"/>
                </a:solidFill>
                <a:latin typeface="Fira Sans"/>
                <a:ea typeface="Fira Sans"/>
                <a:cs typeface="Fira Sans"/>
                <a:sym typeface="Fira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wsj.com/articles/alibaba-falls-victim-to-chinese-web-crawler-in-large-data-leak-1162377485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3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3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3.png"/><Relationship Id="rId4" Type="http://schemas.openxmlformats.org/officeDocument/2006/relationships/image" Target="../media/image3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hyperlink" Target="https://www.sciencedirect.com/science/article/abs/pii/S221421261930095X" TargetMode="External"/><Relationship Id="rId4" Type="http://schemas.openxmlformats.org/officeDocument/2006/relationships/hyperlink" Target="https://www.sciencedirect.com/science/article/abs/pii/S0303264720301003" TargetMode="External"/><Relationship Id="rId9" Type="http://schemas.openxmlformats.org/officeDocument/2006/relationships/hyperlink" Target="https://scholar.google.com/" TargetMode="External"/><Relationship Id="rId5" Type="http://schemas.openxmlformats.org/officeDocument/2006/relationships/hyperlink" Target="https://www.sciencedirect.com/science/article/abs/pii/S0140366419313507" TargetMode="External"/><Relationship Id="rId6" Type="http://schemas.openxmlformats.org/officeDocument/2006/relationships/hyperlink" Target="https://www.sciencedirect.com/science/article/pii/S0167404820304338" TargetMode="External"/><Relationship Id="rId7" Type="http://schemas.openxmlformats.org/officeDocument/2006/relationships/hyperlink" Target="https://link.springer.com/article/10.1007%2Fs11704-019-9015-2" TargetMode="External"/><Relationship Id="rId8" Type="http://schemas.openxmlformats.org/officeDocument/2006/relationships/hyperlink" Target="https://ieeexplore.ieee.org/search/searchresult.jsp?newsearch=true&amp;queryText=DNA%20Cryptography%20for%20securing%20cloud"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sp>
        <p:nvSpPr>
          <p:cNvPr id="54" name="Google Shape;54;p13"/>
          <p:cNvSpPr txBox="1"/>
          <p:nvPr/>
        </p:nvSpPr>
        <p:spPr>
          <a:xfrm>
            <a:off x="8423000" y="0"/>
            <a:ext cx="150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Fira Sans"/>
                <a:ea typeface="Fira Sans"/>
                <a:cs typeface="Fira Sans"/>
                <a:sym typeface="Fira Sans"/>
              </a:rPr>
              <a:t>SLIDE 1</a:t>
            </a:r>
            <a:endParaRPr b="1" i="0" sz="1400" u="none" cap="none" strike="noStrike">
              <a:solidFill>
                <a:srgbClr val="000000"/>
              </a:solidFill>
              <a:latin typeface="Fira Sans"/>
              <a:ea typeface="Fira Sans"/>
              <a:cs typeface="Fira Sans"/>
              <a:sym typeface="Fira Sans"/>
            </a:endParaRPr>
          </a:p>
        </p:txBody>
      </p:sp>
      <p:sp>
        <p:nvSpPr>
          <p:cNvPr id="55" name="Google Shape;55;p13"/>
          <p:cNvSpPr/>
          <p:nvPr/>
        </p:nvSpPr>
        <p:spPr>
          <a:xfrm>
            <a:off x="967350" y="1110050"/>
            <a:ext cx="7209300" cy="3147000"/>
          </a:xfrm>
          <a:prstGeom prst="rect">
            <a:avLst/>
          </a:prstGeom>
          <a:solidFill>
            <a:srgbClr val="FE770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3"/>
          <p:cNvSpPr txBox="1"/>
          <p:nvPr/>
        </p:nvSpPr>
        <p:spPr>
          <a:xfrm>
            <a:off x="1224850" y="1298300"/>
            <a:ext cx="6585300" cy="2770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200"/>
              <a:buFont typeface="Arial"/>
              <a:buNone/>
            </a:pPr>
            <a:r>
              <a:rPr b="1" i="0" lang="en" sz="4200" u="none" cap="none" strike="noStrike">
                <a:solidFill>
                  <a:srgbClr val="FFFFFF"/>
                </a:solidFill>
                <a:latin typeface="Fira Sans"/>
                <a:ea typeface="Fira Sans"/>
                <a:cs typeface="Fira Sans"/>
                <a:sym typeface="Fira Sans"/>
              </a:rPr>
              <a:t>ENHANCED DNA CRYPTOSYSTEM FOR SECURE DATA TRANSFER IN CLOUD </a:t>
            </a:r>
            <a:endParaRPr b="1" i="0" sz="4200" u="none" cap="none" strike="noStrike">
              <a:solidFill>
                <a:srgbClr val="FFFFFF"/>
              </a:solidFill>
              <a:latin typeface="Fira Sans"/>
              <a:ea typeface="Fira Sans"/>
              <a:cs typeface="Fira Sans"/>
              <a:sym typeface="Fira Sans"/>
            </a:endParaRPr>
          </a:p>
        </p:txBody>
      </p:sp>
      <p:sp>
        <p:nvSpPr>
          <p:cNvPr id="57" name="Google Shape;57;p13"/>
          <p:cNvSpPr txBox="1"/>
          <p:nvPr>
            <p:ph idx="12" type="sldNum"/>
          </p:nvPr>
        </p:nvSpPr>
        <p:spPr>
          <a:xfrm>
            <a:off x="8491559" y="46007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500"/>
              <a:buNone/>
            </a:pPr>
            <a:fld id="{00000000-1234-1234-1234-123412341234}" type="slidenum">
              <a:rPr lang="en" sz="1500">
                <a:solidFill>
                  <a:srgbClr val="FFFFFF"/>
                </a:solidFill>
              </a:rPr>
              <a:t>‹#›</a:t>
            </a:fld>
            <a:endParaRPr sz="15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1" name="Shape 131"/>
        <p:cNvGrpSpPr/>
        <p:nvPr/>
      </p:nvGrpSpPr>
      <p:grpSpPr>
        <a:xfrm>
          <a:off x="0" y="0"/>
          <a:ext cx="0" cy="0"/>
          <a:chOff x="0" y="0"/>
          <a:chExt cx="0" cy="0"/>
        </a:xfrm>
      </p:grpSpPr>
      <p:sp>
        <p:nvSpPr>
          <p:cNvPr id="132" name="Google Shape;132;p22"/>
          <p:cNvSpPr txBox="1"/>
          <p:nvPr/>
        </p:nvSpPr>
        <p:spPr>
          <a:xfrm>
            <a:off x="554875" y="175500"/>
            <a:ext cx="77916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Fira Sans"/>
                <a:ea typeface="Fira Sans"/>
                <a:cs typeface="Fira Sans"/>
                <a:sym typeface="Fira Sans"/>
              </a:rPr>
              <a:t>Fundamentals of DNA Cryptosystem</a:t>
            </a:r>
            <a:r>
              <a:rPr b="1" i="0" lang="en" sz="3600" u="none" cap="none" strike="noStrike">
                <a:solidFill>
                  <a:srgbClr val="000000"/>
                </a:solidFill>
                <a:latin typeface="Fira Sans"/>
                <a:ea typeface="Fira Sans"/>
                <a:cs typeface="Fira Sans"/>
                <a:sym typeface="Fira Sans"/>
              </a:rPr>
              <a:t> </a:t>
            </a:r>
            <a:endParaRPr b="1" i="0" sz="3600" u="none" cap="none" strike="noStrike">
              <a:solidFill>
                <a:srgbClr val="000000"/>
              </a:solidFill>
              <a:latin typeface="Fira Sans"/>
              <a:ea typeface="Fira Sans"/>
              <a:cs typeface="Fira Sans"/>
              <a:sym typeface="Fira Sans"/>
            </a:endParaRPr>
          </a:p>
        </p:txBody>
      </p:sp>
      <p:sp>
        <p:nvSpPr>
          <p:cNvPr id="133" name="Google Shape;133;p22"/>
          <p:cNvSpPr/>
          <p:nvPr/>
        </p:nvSpPr>
        <p:spPr>
          <a:xfrm>
            <a:off x="451550" y="1016000"/>
            <a:ext cx="8297400" cy="3810000"/>
          </a:xfrm>
          <a:prstGeom prst="rect">
            <a:avLst/>
          </a:prstGeom>
          <a:solidFill>
            <a:srgbClr val="EC3A3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Fira Sans"/>
              <a:buChar char="●"/>
            </a:pPr>
            <a:r>
              <a:rPr b="1" i="0" lang="en" sz="1800" u="none" cap="none" strike="noStrike">
                <a:solidFill>
                  <a:schemeClr val="dk1"/>
                </a:solidFill>
                <a:latin typeface="Fira Sans"/>
                <a:ea typeface="Fira Sans"/>
                <a:cs typeface="Fira Sans"/>
                <a:sym typeface="Fira Sans"/>
              </a:rPr>
              <a:t>RNA:</a:t>
            </a:r>
            <a:r>
              <a:rPr b="0" i="0" lang="en" sz="1800" u="none" cap="none" strike="noStrike">
                <a:solidFill>
                  <a:schemeClr val="dk1"/>
                </a:solidFill>
                <a:latin typeface="Fira Sans"/>
                <a:ea typeface="Fira Sans"/>
                <a:cs typeface="Fira Sans"/>
                <a:sym typeface="Fira Sans"/>
              </a:rPr>
              <a:t> Ribonucleic acid (RNA) is a molecule similar to DNA. Unlike DNA, RNA is single-stranded. An RNA strand has a backbone made of alternating sugar (ribose) and phosphate groups. Attached to each sugar is one of four bases--adenine (A), uracil (U), cytosine (C), or guanine (G). Different types of RNA exist in the cell: messenger RNA (mRNA), ribosomal RNA (rRNA), and transfer RNA (tRNA).</a:t>
            </a:r>
            <a:endParaRPr b="0" i="0" sz="1800" u="none" cap="none" strike="noStrike">
              <a:solidFill>
                <a:schemeClr val="dk1"/>
              </a:solidFill>
              <a:latin typeface="Fira Sans"/>
              <a:ea typeface="Fira Sans"/>
              <a:cs typeface="Fira Sans"/>
              <a:sym typeface="Fira Sans"/>
            </a:endParaRPr>
          </a:p>
          <a:p>
            <a:pPr indent="0" lvl="0" marL="457200" marR="0" rtl="0" algn="l">
              <a:lnSpc>
                <a:spcPct val="115000"/>
              </a:lnSpc>
              <a:spcBef>
                <a:spcPts val="0"/>
              </a:spcBef>
              <a:spcAft>
                <a:spcPts val="0"/>
              </a:spcAft>
              <a:buClr>
                <a:srgbClr val="000000"/>
              </a:buClr>
              <a:buSzPts val="300"/>
              <a:buFont typeface="Arial"/>
              <a:buNone/>
            </a:pPr>
            <a:r>
              <a:t/>
            </a:r>
            <a:endParaRPr b="0" i="0" sz="3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RNA is involved in two phases, which are transcription and translation, before contributing to protein synthesis:</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rgbClr val="000000"/>
              </a:buClr>
              <a:buSzPts val="200"/>
              <a:buFont typeface="Arial"/>
              <a:buNone/>
            </a:pPr>
            <a:r>
              <a:t/>
            </a:r>
            <a:endParaRPr b="0" i="0" sz="2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1200"/>
              </a:spcBef>
              <a:spcAft>
                <a:spcPts val="0"/>
              </a:spcAft>
              <a:buClr>
                <a:schemeClr val="dk1"/>
              </a:buClr>
              <a:buSzPts val="1800"/>
              <a:buFont typeface="Fira Sans"/>
              <a:buChar char="●"/>
            </a:pPr>
            <a:r>
              <a:rPr b="1" i="0" lang="en" sz="1800" u="none" cap="none" strike="noStrike">
                <a:solidFill>
                  <a:schemeClr val="dk1"/>
                </a:solidFill>
                <a:latin typeface="Fira Sans"/>
                <a:ea typeface="Fira Sans"/>
                <a:cs typeface="Fira Sans"/>
                <a:sym typeface="Fira Sans"/>
              </a:rPr>
              <a:t>Transcription:</a:t>
            </a:r>
            <a:r>
              <a:rPr b="0" i="0" lang="en" sz="1800" u="none" cap="none" strike="noStrike">
                <a:solidFill>
                  <a:schemeClr val="dk1"/>
                </a:solidFill>
                <a:latin typeface="Fira Sans"/>
                <a:ea typeface="Fira Sans"/>
                <a:cs typeface="Fira Sans"/>
                <a:sym typeface="Fira Sans"/>
              </a:rPr>
              <a:t> Transcription is the initial step of gene expression, in which a particular segment of DNA is copied into RNA by the enzyme RNA polymerase.</a:t>
            </a:r>
            <a:endParaRPr b="0" i="0" sz="1800" u="none" cap="none" strike="noStrike">
              <a:solidFill>
                <a:schemeClr val="dk1"/>
              </a:solidFill>
              <a:latin typeface="Fira Sans"/>
              <a:ea typeface="Fira Sans"/>
              <a:cs typeface="Fira Sans"/>
              <a:sym typeface="Fira Sans"/>
            </a:endParaRPr>
          </a:p>
          <a:p>
            <a:pPr indent="0" lvl="0" marL="457200" marR="0" rtl="0" algn="l">
              <a:lnSpc>
                <a:spcPct val="115000"/>
              </a:lnSpc>
              <a:spcBef>
                <a:spcPts val="120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134" name="Google Shape;134;p22"/>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72" name="Shape 1072"/>
        <p:cNvGrpSpPr/>
        <p:nvPr/>
      </p:nvGrpSpPr>
      <p:grpSpPr>
        <a:xfrm>
          <a:off x="0" y="0"/>
          <a:ext cx="0" cy="0"/>
          <a:chOff x="0" y="0"/>
          <a:chExt cx="0" cy="0"/>
        </a:xfrm>
      </p:grpSpPr>
      <p:sp>
        <p:nvSpPr>
          <p:cNvPr id="1073" name="Google Shape;1073;p112"/>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074" name="Google Shape;1074;p112"/>
          <p:cNvSpPr/>
          <p:nvPr/>
        </p:nvSpPr>
        <p:spPr>
          <a:xfrm>
            <a:off x="766475" y="679075"/>
            <a:ext cx="7590900" cy="3805800"/>
          </a:xfrm>
          <a:prstGeom prst="rect">
            <a:avLst/>
          </a:prstGeom>
          <a:solidFill>
            <a:srgbClr val="FE770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9600" u="none" cap="none" strike="noStrike">
                <a:solidFill>
                  <a:srgbClr val="FFFFFF"/>
                </a:solidFill>
                <a:latin typeface="Fira Sans"/>
                <a:ea typeface="Fira Sans"/>
                <a:cs typeface="Fira Sans"/>
                <a:sym typeface="Fira Sans"/>
              </a:rPr>
              <a:t>Thank You</a:t>
            </a:r>
            <a:endParaRPr b="0" i="0" sz="1400" u="none" cap="none" strike="noStrike">
              <a:solidFill>
                <a:srgbClr val="000000"/>
              </a:solidFill>
              <a:latin typeface="Arial"/>
              <a:ea typeface="Arial"/>
              <a:cs typeface="Arial"/>
              <a:sym typeface="Arial"/>
            </a:endParaRPr>
          </a:p>
        </p:txBody>
      </p:sp>
      <p:sp>
        <p:nvSpPr>
          <p:cNvPr id="1075" name="Google Shape;1075;p112"/>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8" name="Shape 138"/>
        <p:cNvGrpSpPr/>
        <p:nvPr/>
      </p:nvGrpSpPr>
      <p:grpSpPr>
        <a:xfrm>
          <a:off x="0" y="0"/>
          <a:ext cx="0" cy="0"/>
          <a:chOff x="0" y="0"/>
          <a:chExt cx="0" cy="0"/>
        </a:xfrm>
      </p:grpSpPr>
      <p:sp>
        <p:nvSpPr>
          <p:cNvPr id="139" name="Google Shape;139;p23"/>
          <p:cNvSpPr/>
          <p:nvPr/>
        </p:nvSpPr>
        <p:spPr>
          <a:xfrm>
            <a:off x="676500" y="732000"/>
            <a:ext cx="7685700" cy="38667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txBox="1"/>
          <p:nvPr/>
        </p:nvSpPr>
        <p:spPr>
          <a:xfrm>
            <a:off x="834250" y="1051800"/>
            <a:ext cx="7209000" cy="30399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1200"/>
              </a:spcBef>
              <a:spcAft>
                <a:spcPts val="0"/>
              </a:spcAft>
              <a:buClr>
                <a:schemeClr val="dk1"/>
              </a:buClr>
              <a:buSzPts val="1800"/>
              <a:buFont typeface="Fira Sans"/>
              <a:buChar char="●"/>
            </a:pPr>
            <a:r>
              <a:rPr b="1" i="0" lang="en" sz="1800" u="none" cap="none" strike="noStrike">
                <a:solidFill>
                  <a:schemeClr val="dk1"/>
                </a:solidFill>
                <a:latin typeface="Fira Sans"/>
                <a:ea typeface="Fira Sans"/>
                <a:cs typeface="Fira Sans"/>
                <a:sym typeface="Fira Sans"/>
              </a:rPr>
              <a:t>Translation: </a:t>
            </a:r>
            <a:r>
              <a:rPr b="0" i="0" lang="en" sz="1800" u="none" cap="none" strike="noStrike">
                <a:solidFill>
                  <a:schemeClr val="dk1"/>
                </a:solidFill>
                <a:latin typeface="Fira Sans"/>
                <a:ea typeface="Fira Sans"/>
                <a:cs typeface="Fira Sans"/>
                <a:sym typeface="Fira Sans"/>
              </a:rPr>
              <a:t>Translation is the process by which proteins are created. In the process, apiece codon codes for a specific amino acid and proteins are synthesized or rather they are found in the form of amino acids in the body.</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1200"/>
              </a:spcBef>
              <a:spcAft>
                <a:spcPts val="0"/>
              </a:spcAft>
              <a:buClr>
                <a:srgbClr val="000000"/>
              </a:buClr>
              <a:buSzPts val="100"/>
              <a:buFont typeface="Arial"/>
              <a:buNone/>
            </a:pPr>
            <a:r>
              <a:t/>
            </a:r>
            <a:endParaRPr b="0" i="0" sz="1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1200"/>
              </a:spcBef>
              <a:spcAft>
                <a:spcPts val="0"/>
              </a:spcAft>
              <a:buClr>
                <a:schemeClr val="dk1"/>
              </a:buClr>
              <a:buSzPts val="1800"/>
              <a:buFont typeface="Fira Sans"/>
              <a:buChar char="●"/>
            </a:pPr>
            <a:r>
              <a:rPr b="1" i="0" lang="en" sz="1800" u="none" cap="none" strike="noStrike">
                <a:solidFill>
                  <a:schemeClr val="dk1"/>
                </a:solidFill>
                <a:latin typeface="Fira Sans"/>
                <a:ea typeface="Fira Sans"/>
                <a:cs typeface="Fira Sans"/>
                <a:sym typeface="Fira Sans"/>
              </a:rPr>
              <a:t>DNA Replication:</a:t>
            </a:r>
            <a:r>
              <a:rPr b="0" i="0" lang="en" sz="1800" u="none" cap="none" strike="noStrike">
                <a:solidFill>
                  <a:schemeClr val="dk1"/>
                </a:solidFill>
                <a:latin typeface="Fira Sans"/>
                <a:ea typeface="Fira Sans"/>
                <a:cs typeface="Fira Sans"/>
                <a:sym typeface="Fira Sans"/>
              </a:rPr>
              <a:t> DNA Replication is the process of engendering two identical replicas from one original DNA molecule. The biological process occurs in all living organisms and is the basis for biological inheritance.</a:t>
            </a:r>
            <a:endParaRPr b="0" i="0" sz="1800" u="none" cap="none" strike="noStrike">
              <a:solidFill>
                <a:srgbClr val="000000"/>
              </a:solidFill>
              <a:latin typeface="Fira Sans"/>
              <a:ea typeface="Fira Sans"/>
              <a:cs typeface="Fira Sans"/>
              <a:sym typeface="Fira Sans"/>
            </a:endParaRPr>
          </a:p>
        </p:txBody>
      </p:sp>
      <p:sp>
        <p:nvSpPr>
          <p:cNvPr id="141" name="Google Shape;141;p23"/>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5" name="Shape 145"/>
        <p:cNvGrpSpPr/>
        <p:nvPr/>
      </p:nvGrpSpPr>
      <p:grpSpPr>
        <a:xfrm>
          <a:off x="0" y="0"/>
          <a:ext cx="0" cy="0"/>
          <a:chOff x="0" y="0"/>
          <a:chExt cx="0" cy="0"/>
        </a:xfrm>
      </p:grpSpPr>
      <p:sp>
        <p:nvSpPr>
          <p:cNvPr id="146" name="Google Shape;146;p24"/>
          <p:cNvSpPr txBox="1"/>
          <p:nvPr/>
        </p:nvSpPr>
        <p:spPr>
          <a:xfrm>
            <a:off x="1081700" y="125750"/>
            <a:ext cx="65991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Fira Sans"/>
                <a:ea typeface="Fira Sans"/>
                <a:cs typeface="Fira Sans"/>
                <a:sym typeface="Fira Sans"/>
              </a:rPr>
              <a:t>Problem Statement </a:t>
            </a:r>
            <a:endParaRPr b="1" i="0" sz="3600" u="none" cap="none" strike="noStrike">
              <a:solidFill>
                <a:srgbClr val="FFFFFF"/>
              </a:solidFill>
              <a:latin typeface="Fira Sans"/>
              <a:ea typeface="Fira Sans"/>
              <a:cs typeface="Fira Sans"/>
              <a:sym typeface="Fira Sans"/>
            </a:endParaRPr>
          </a:p>
        </p:txBody>
      </p:sp>
      <p:sp>
        <p:nvSpPr>
          <p:cNvPr id="147" name="Google Shape;147;p24"/>
          <p:cNvSpPr/>
          <p:nvPr/>
        </p:nvSpPr>
        <p:spPr>
          <a:xfrm>
            <a:off x="363075" y="1151675"/>
            <a:ext cx="8451600" cy="3784800"/>
          </a:xfrm>
          <a:prstGeom prst="rect">
            <a:avLst/>
          </a:prstGeom>
          <a:solidFill>
            <a:srgbClr val="4949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4"/>
          <p:cNvSpPr txBox="1"/>
          <p:nvPr/>
        </p:nvSpPr>
        <p:spPr>
          <a:xfrm>
            <a:off x="472725" y="1238750"/>
            <a:ext cx="8142900" cy="3648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In cloud computing there is loss of confidentiality so there is need for a strong Cryptosystem.</a:t>
            </a:r>
            <a:endParaRPr b="0" i="0" sz="18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The cloud may experience the ill effects of several vulnerabilities due to the plan, programming or configuration mistakes of designers and service providers at different architectural layers, which are infrastructure, platform and application that can trade off the evaluation of the contracted quality of service (QoS). </a:t>
            </a:r>
            <a:endParaRPr b="0" i="0" sz="18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Moreover, the cloud also turns out to be the favourite target for attackers, where they can practice obnoxious activities. Therefore, an appropriate and more protective cloud security is vital in projecting the big cloud market.</a:t>
            </a:r>
            <a:endParaRPr b="0" i="0" sz="1400" u="none" cap="none" strike="noStrike">
              <a:solidFill>
                <a:schemeClr val="dk1"/>
              </a:solidFill>
              <a:latin typeface="Fira Sans"/>
              <a:ea typeface="Fira Sans"/>
              <a:cs typeface="Fira Sans"/>
              <a:sym typeface="Fira Sans"/>
            </a:endParaRPr>
          </a:p>
        </p:txBody>
      </p:sp>
      <p:sp>
        <p:nvSpPr>
          <p:cNvPr id="149" name="Google Shape;149;p24"/>
          <p:cNvSpPr txBox="1"/>
          <p:nvPr>
            <p:ph idx="12" type="sldNum"/>
          </p:nvPr>
        </p:nvSpPr>
        <p:spPr>
          <a:xfrm>
            <a:off x="8537583" y="46725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3" name="Shape 153"/>
        <p:cNvGrpSpPr/>
        <p:nvPr/>
      </p:nvGrpSpPr>
      <p:grpSpPr>
        <a:xfrm>
          <a:off x="0" y="0"/>
          <a:ext cx="0" cy="0"/>
          <a:chOff x="0" y="0"/>
          <a:chExt cx="0" cy="0"/>
        </a:xfrm>
      </p:grpSpPr>
      <p:sp>
        <p:nvSpPr>
          <p:cNvPr id="154" name="Google Shape;154;p25"/>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55" name="Google Shape;155;p25"/>
          <p:cNvSpPr txBox="1"/>
          <p:nvPr/>
        </p:nvSpPr>
        <p:spPr>
          <a:xfrm>
            <a:off x="0" y="-47150"/>
            <a:ext cx="9453600" cy="1723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Fira Sans"/>
                <a:ea typeface="Fira Sans"/>
                <a:cs typeface="Fira Sans"/>
                <a:sym typeface="Fira Sans"/>
              </a:rPr>
              <a:t>Base Papers</a:t>
            </a:r>
            <a:endParaRPr b="1" i="0" sz="3600" u="none" cap="none" strike="noStrike">
              <a:solidFill>
                <a:srgbClr val="FFFFFF"/>
              </a:solidFill>
              <a:latin typeface="Fira Sans"/>
              <a:ea typeface="Fira Sans"/>
              <a:cs typeface="Fira Sans"/>
              <a:sym typeface="Fira Sans"/>
            </a:endParaRPr>
          </a:p>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Fira Sans"/>
                <a:ea typeface="Fira Sans"/>
                <a:cs typeface="Fira Sans"/>
                <a:sym typeface="Fira Sans"/>
              </a:rPr>
              <a:t>Paper 1: A novel cryptosystem based on DNA cryptography and randomly generated mealy machine  </a:t>
            </a:r>
            <a:r>
              <a:rPr b="1" i="0" lang="en" sz="3600" u="none" cap="none" strike="noStrike">
                <a:solidFill>
                  <a:srgbClr val="FFFFFF"/>
                </a:solidFill>
                <a:latin typeface="Fira Sans"/>
                <a:ea typeface="Fira Sans"/>
                <a:cs typeface="Fira Sans"/>
                <a:sym typeface="Fira Sans"/>
              </a:rPr>
              <a:t>  </a:t>
            </a:r>
            <a:endParaRPr b="1" i="0" sz="3600" u="none" cap="none" strike="noStrike">
              <a:solidFill>
                <a:srgbClr val="FFFFFF"/>
              </a:solidFill>
              <a:latin typeface="Fira Sans"/>
              <a:ea typeface="Fira Sans"/>
              <a:cs typeface="Fira Sans"/>
              <a:sym typeface="Fira Sans"/>
            </a:endParaRPr>
          </a:p>
        </p:txBody>
      </p:sp>
      <p:sp>
        <p:nvSpPr>
          <p:cNvPr id="156" name="Google Shape;156;p25"/>
          <p:cNvSpPr/>
          <p:nvPr/>
        </p:nvSpPr>
        <p:spPr>
          <a:xfrm>
            <a:off x="288000" y="1667625"/>
            <a:ext cx="8568000" cy="3234000"/>
          </a:xfrm>
          <a:prstGeom prst="rect">
            <a:avLst/>
          </a:prstGeom>
          <a:solidFill>
            <a:srgbClr val="EC3A3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5"/>
          <p:cNvSpPr txBox="1"/>
          <p:nvPr/>
        </p:nvSpPr>
        <p:spPr>
          <a:xfrm>
            <a:off x="493125" y="1988800"/>
            <a:ext cx="8130600" cy="286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Fira Sans"/>
                <a:ea typeface="Fira Sans"/>
                <a:cs typeface="Fira Sans"/>
                <a:sym typeface="Fira Sans"/>
              </a:rPr>
              <a:t>       </a:t>
            </a:r>
            <a:r>
              <a:rPr b="1" i="0" lang="en" sz="2000" u="none" cap="none" strike="noStrike">
                <a:solidFill>
                  <a:srgbClr val="FFFFFF"/>
                </a:solidFill>
                <a:latin typeface="Fira Sans"/>
                <a:ea typeface="Fira Sans"/>
                <a:cs typeface="Fira Sans"/>
                <a:sym typeface="Fira Sans"/>
              </a:rPr>
              <a:t> </a:t>
            </a:r>
            <a:r>
              <a:rPr b="1" i="0" lang="en" sz="2000" u="none" cap="none" strike="noStrike">
                <a:solidFill>
                  <a:schemeClr val="dk1"/>
                </a:solidFill>
                <a:latin typeface="Fira Sans"/>
                <a:ea typeface="Fira Sans"/>
                <a:cs typeface="Fira Sans"/>
                <a:sym typeface="Fira Sans"/>
              </a:rPr>
              <a:t> </a:t>
            </a:r>
            <a:r>
              <a:rPr b="1" i="0" lang="en" sz="2000" u="sng" cap="none" strike="noStrike">
                <a:solidFill>
                  <a:schemeClr val="dk1"/>
                </a:solidFill>
                <a:latin typeface="Fira Sans"/>
                <a:ea typeface="Fira Sans"/>
                <a:cs typeface="Fira Sans"/>
                <a:sym typeface="Fira Sans"/>
              </a:rPr>
              <a:t>IDEA</a:t>
            </a:r>
            <a:r>
              <a:rPr b="1" i="0" lang="en" sz="2000" u="none" cap="none" strike="noStrike">
                <a:solidFill>
                  <a:schemeClr val="dk1"/>
                </a:solidFill>
                <a:latin typeface="Fira Sans"/>
                <a:ea typeface="Fira Sans"/>
                <a:cs typeface="Fira Sans"/>
                <a:sym typeface="Fira Sans"/>
              </a:rPr>
              <a:t>:</a:t>
            </a:r>
            <a:endParaRPr b="1" i="0" sz="20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800"/>
              <a:buFont typeface="Arial"/>
              <a:buNone/>
            </a:pPr>
            <a:r>
              <a:t/>
            </a:r>
            <a:endParaRPr b="1" i="0" sz="1800" u="sng" cap="none" strike="noStrike">
              <a:solidFill>
                <a:srgbClr val="FFFFFF"/>
              </a:solidFill>
              <a:latin typeface="Fira Sans"/>
              <a:ea typeface="Fira Sans"/>
              <a:cs typeface="Fira Sans"/>
              <a:sym typeface="Fira Sans"/>
            </a:endParaRPr>
          </a:p>
          <a:p>
            <a:pPr indent="-355600" lvl="0" marL="457200" marR="0" rtl="0" algn="l">
              <a:lnSpc>
                <a:spcPct val="115000"/>
              </a:lnSpc>
              <a:spcBef>
                <a:spcPts val="0"/>
              </a:spcBef>
              <a:spcAft>
                <a:spcPts val="0"/>
              </a:spcAft>
              <a:buClr>
                <a:schemeClr val="dk1"/>
              </a:buClr>
              <a:buSzPts val="2000"/>
              <a:buFont typeface="Fira Sans"/>
              <a:buChar char="●"/>
            </a:pPr>
            <a:r>
              <a:rPr b="0" i="0" lang="en" sz="1800" u="none" cap="none" strike="noStrike">
                <a:solidFill>
                  <a:schemeClr val="dk1"/>
                </a:solidFill>
                <a:latin typeface="Fira Sans"/>
                <a:ea typeface="Fira Sans"/>
                <a:cs typeface="Fira Sans"/>
                <a:sym typeface="Fira Sans"/>
              </a:rPr>
              <a:t>The idea is to makes use of the DNA cryptography and automata theory to provide an algorithm which ensures secure exchanging of parameters between the sender and the receiver. </a:t>
            </a:r>
            <a:endParaRPr b="0" i="0" sz="1800" u="none" cap="none" strike="noStrike">
              <a:solidFill>
                <a:schemeClr val="dk1"/>
              </a:solidFill>
              <a:latin typeface="Fira Sans"/>
              <a:ea typeface="Fira Sans"/>
              <a:cs typeface="Fira Sans"/>
              <a:sym typeface="Fira Sans"/>
            </a:endParaRPr>
          </a:p>
          <a:p>
            <a:pPr indent="-355600" lvl="0" marL="457200" marR="0" rtl="0" algn="l">
              <a:lnSpc>
                <a:spcPct val="115000"/>
              </a:lnSpc>
              <a:spcBef>
                <a:spcPts val="0"/>
              </a:spcBef>
              <a:spcAft>
                <a:spcPts val="0"/>
              </a:spcAft>
              <a:buClr>
                <a:schemeClr val="dk1"/>
              </a:buClr>
              <a:buSzPts val="2000"/>
              <a:buFont typeface="Fira Sans"/>
              <a:buChar char="●"/>
            </a:pPr>
            <a:r>
              <a:rPr b="0" i="0" lang="en" sz="1800" u="none" cap="none" strike="noStrike">
                <a:solidFill>
                  <a:schemeClr val="dk1"/>
                </a:solidFill>
                <a:latin typeface="Fira Sans"/>
                <a:ea typeface="Fira Sans"/>
                <a:cs typeface="Fira Sans"/>
                <a:sym typeface="Fira Sans"/>
              </a:rPr>
              <a:t>Here encryption technique is implemented by using a 256-bit secret key, DNA coding and Mealy machine.</a:t>
            </a:r>
            <a:endParaRPr b="0" i="0" sz="1800" u="none" cap="none" strike="noStrike">
              <a:solidFill>
                <a:schemeClr val="dk1"/>
              </a:solidFill>
              <a:latin typeface="Fira Sans"/>
              <a:ea typeface="Fira Sans"/>
              <a:cs typeface="Fira Sans"/>
              <a:sym typeface="Fira Sans"/>
            </a:endParaRPr>
          </a:p>
          <a:p>
            <a:pPr indent="0" lvl="0" marL="457200" marR="0" rtl="0" algn="l">
              <a:lnSpc>
                <a:spcPct val="100000"/>
              </a:lnSpc>
              <a:spcBef>
                <a:spcPts val="1200"/>
              </a:spcBef>
              <a:spcAft>
                <a:spcPts val="0"/>
              </a:spcAft>
              <a:buClr>
                <a:srgbClr val="000000"/>
              </a:buClr>
              <a:buSzPts val="1800"/>
              <a:buFont typeface="Arial"/>
              <a:buNone/>
            </a:pPr>
            <a:r>
              <a:t/>
            </a:r>
            <a:endParaRPr b="1" i="0" sz="1800" u="sng" cap="none" strike="noStrike">
              <a:solidFill>
                <a:srgbClr val="000000"/>
              </a:solidFill>
              <a:latin typeface="Fira Sans"/>
              <a:ea typeface="Fira Sans"/>
              <a:cs typeface="Fira Sans"/>
              <a:sym typeface="Fira Sans"/>
            </a:endParaRPr>
          </a:p>
        </p:txBody>
      </p:sp>
      <p:sp>
        <p:nvSpPr>
          <p:cNvPr id="158" name="Google Shape;158;p2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2" name="Shape 162"/>
        <p:cNvGrpSpPr/>
        <p:nvPr/>
      </p:nvGrpSpPr>
      <p:grpSpPr>
        <a:xfrm>
          <a:off x="0" y="0"/>
          <a:ext cx="0" cy="0"/>
          <a:chOff x="0" y="0"/>
          <a:chExt cx="0" cy="0"/>
        </a:xfrm>
      </p:grpSpPr>
      <p:sp>
        <p:nvSpPr>
          <p:cNvPr id="163" name="Google Shape;163;p26"/>
          <p:cNvSpPr txBox="1"/>
          <p:nvPr/>
        </p:nvSpPr>
        <p:spPr>
          <a:xfrm>
            <a:off x="2288725" y="1609200"/>
            <a:ext cx="6738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Fira Sans"/>
              <a:ea typeface="Fira Sans"/>
              <a:cs typeface="Fira Sans"/>
              <a:sym typeface="Fira Sans"/>
            </a:endParaRPr>
          </a:p>
        </p:txBody>
      </p:sp>
      <p:sp>
        <p:nvSpPr>
          <p:cNvPr id="164" name="Google Shape;164;p26"/>
          <p:cNvSpPr/>
          <p:nvPr/>
        </p:nvSpPr>
        <p:spPr>
          <a:xfrm>
            <a:off x="2695425" y="894125"/>
            <a:ext cx="3318600" cy="491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6"/>
          <p:cNvSpPr/>
          <p:nvPr/>
        </p:nvSpPr>
        <p:spPr>
          <a:xfrm>
            <a:off x="2695575" y="1609200"/>
            <a:ext cx="3318600" cy="491400"/>
          </a:xfrm>
          <a:prstGeom prst="rect">
            <a:avLst/>
          </a:prstGeom>
          <a:solidFill>
            <a:srgbClr val="EC3A3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6"/>
          <p:cNvSpPr/>
          <p:nvPr/>
        </p:nvSpPr>
        <p:spPr>
          <a:xfrm>
            <a:off x="2695425" y="3055375"/>
            <a:ext cx="3353400" cy="573600"/>
          </a:xfrm>
          <a:prstGeom prst="rect">
            <a:avLst/>
          </a:prstGeom>
          <a:solidFill>
            <a:srgbClr val="4949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2695425" y="2324275"/>
            <a:ext cx="3353400" cy="4914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a:off x="2685525" y="3860300"/>
            <a:ext cx="3353400" cy="491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a:off x="2695425" y="4583025"/>
            <a:ext cx="3353400" cy="491400"/>
          </a:xfrm>
          <a:prstGeom prst="rect">
            <a:avLst/>
          </a:prstGeom>
          <a:solidFill>
            <a:srgbClr val="EC3A3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0" name="Google Shape;170;p26"/>
          <p:cNvCxnSpPr>
            <a:stCxn id="164" idx="2"/>
            <a:endCxn id="165" idx="0"/>
          </p:cNvCxnSpPr>
          <p:nvPr/>
        </p:nvCxnSpPr>
        <p:spPr>
          <a:xfrm>
            <a:off x="4354725" y="1385525"/>
            <a:ext cx="300" cy="223800"/>
          </a:xfrm>
          <a:prstGeom prst="straightConnector1">
            <a:avLst/>
          </a:prstGeom>
          <a:noFill/>
          <a:ln cap="flat" cmpd="sng" w="28575">
            <a:solidFill>
              <a:srgbClr val="FFFFFF"/>
            </a:solidFill>
            <a:prstDash val="solid"/>
            <a:round/>
            <a:headEnd len="sm" w="sm" type="none"/>
            <a:tailEnd len="med" w="med" type="triangle"/>
          </a:ln>
        </p:spPr>
      </p:cxnSp>
      <p:cxnSp>
        <p:nvCxnSpPr>
          <p:cNvPr id="171" name="Google Shape;171;p26"/>
          <p:cNvCxnSpPr>
            <a:stCxn id="165" idx="2"/>
            <a:endCxn id="167" idx="0"/>
          </p:cNvCxnSpPr>
          <p:nvPr/>
        </p:nvCxnSpPr>
        <p:spPr>
          <a:xfrm>
            <a:off x="4354875" y="2100600"/>
            <a:ext cx="17400" cy="223800"/>
          </a:xfrm>
          <a:prstGeom prst="straightConnector1">
            <a:avLst/>
          </a:prstGeom>
          <a:noFill/>
          <a:ln cap="flat" cmpd="sng" w="28575">
            <a:solidFill>
              <a:srgbClr val="FFFFFF"/>
            </a:solidFill>
            <a:prstDash val="solid"/>
            <a:round/>
            <a:headEnd len="sm" w="sm" type="none"/>
            <a:tailEnd len="med" w="med" type="triangle"/>
          </a:ln>
        </p:spPr>
      </p:cxnSp>
      <p:cxnSp>
        <p:nvCxnSpPr>
          <p:cNvPr id="172" name="Google Shape;172;p26"/>
          <p:cNvCxnSpPr>
            <a:stCxn id="167" idx="2"/>
            <a:endCxn id="166" idx="0"/>
          </p:cNvCxnSpPr>
          <p:nvPr/>
        </p:nvCxnSpPr>
        <p:spPr>
          <a:xfrm>
            <a:off x="4372125" y="2815675"/>
            <a:ext cx="0" cy="239700"/>
          </a:xfrm>
          <a:prstGeom prst="straightConnector1">
            <a:avLst/>
          </a:prstGeom>
          <a:noFill/>
          <a:ln cap="flat" cmpd="sng" w="28575">
            <a:solidFill>
              <a:srgbClr val="FFFFFF"/>
            </a:solidFill>
            <a:prstDash val="solid"/>
            <a:round/>
            <a:headEnd len="sm" w="sm" type="none"/>
            <a:tailEnd len="med" w="med" type="triangle"/>
          </a:ln>
        </p:spPr>
      </p:cxnSp>
      <p:cxnSp>
        <p:nvCxnSpPr>
          <p:cNvPr id="173" name="Google Shape;173;p26"/>
          <p:cNvCxnSpPr>
            <a:stCxn id="166" idx="2"/>
            <a:endCxn id="168" idx="0"/>
          </p:cNvCxnSpPr>
          <p:nvPr/>
        </p:nvCxnSpPr>
        <p:spPr>
          <a:xfrm flipH="1">
            <a:off x="4362225" y="3628975"/>
            <a:ext cx="9900" cy="231300"/>
          </a:xfrm>
          <a:prstGeom prst="straightConnector1">
            <a:avLst/>
          </a:prstGeom>
          <a:noFill/>
          <a:ln cap="flat" cmpd="sng" w="28575">
            <a:solidFill>
              <a:srgbClr val="FFFFFF"/>
            </a:solidFill>
            <a:prstDash val="solid"/>
            <a:round/>
            <a:headEnd len="sm" w="sm" type="none"/>
            <a:tailEnd len="med" w="med" type="triangle"/>
          </a:ln>
        </p:spPr>
      </p:cxnSp>
      <p:cxnSp>
        <p:nvCxnSpPr>
          <p:cNvPr id="174" name="Google Shape;174;p26"/>
          <p:cNvCxnSpPr>
            <a:stCxn id="168" idx="2"/>
            <a:endCxn id="169" idx="0"/>
          </p:cNvCxnSpPr>
          <p:nvPr/>
        </p:nvCxnSpPr>
        <p:spPr>
          <a:xfrm>
            <a:off x="4362225" y="4351700"/>
            <a:ext cx="9900" cy="231300"/>
          </a:xfrm>
          <a:prstGeom prst="straightConnector1">
            <a:avLst/>
          </a:prstGeom>
          <a:noFill/>
          <a:ln cap="flat" cmpd="sng" w="28575">
            <a:solidFill>
              <a:srgbClr val="FFFFFF"/>
            </a:solidFill>
            <a:prstDash val="solid"/>
            <a:round/>
            <a:headEnd len="sm" w="sm" type="none"/>
            <a:tailEnd len="med" w="med" type="triangle"/>
          </a:ln>
        </p:spPr>
      </p:cxnSp>
      <p:sp>
        <p:nvSpPr>
          <p:cNvPr id="175" name="Google Shape;175;p26"/>
          <p:cNvSpPr txBox="1"/>
          <p:nvPr/>
        </p:nvSpPr>
        <p:spPr>
          <a:xfrm>
            <a:off x="1345425" y="168800"/>
            <a:ext cx="6450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Fira Sans"/>
                <a:ea typeface="Fira Sans"/>
                <a:cs typeface="Fira Sans"/>
                <a:sym typeface="Fira Sans"/>
              </a:rPr>
              <a:t>                                </a:t>
            </a:r>
            <a:r>
              <a:rPr b="1" i="0" lang="en" sz="1800" u="sng" cap="none" strike="noStrike">
                <a:solidFill>
                  <a:srgbClr val="FFFFFF"/>
                </a:solidFill>
                <a:latin typeface="Fira Sans"/>
                <a:ea typeface="Fira Sans"/>
                <a:cs typeface="Fira Sans"/>
                <a:sym typeface="Fira Sans"/>
              </a:rPr>
              <a:t>Workflow of the idea </a:t>
            </a:r>
            <a:endParaRPr b="1" i="0" sz="1800" u="sng" cap="none" strike="noStrike">
              <a:solidFill>
                <a:srgbClr val="FFFFFF"/>
              </a:solidFill>
              <a:latin typeface="Fira Sans"/>
              <a:ea typeface="Fira Sans"/>
              <a:cs typeface="Fira Sans"/>
              <a:sym typeface="Fira Sans"/>
            </a:endParaRPr>
          </a:p>
        </p:txBody>
      </p:sp>
      <p:sp>
        <p:nvSpPr>
          <p:cNvPr id="176" name="Google Shape;176;p26"/>
          <p:cNvSpPr txBox="1"/>
          <p:nvPr/>
        </p:nvSpPr>
        <p:spPr>
          <a:xfrm>
            <a:off x="2789575" y="889000"/>
            <a:ext cx="28983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System Setup Phase</a:t>
            </a:r>
            <a:endParaRPr b="0" i="0" sz="1800" u="none" cap="none" strike="noStrike">
              <a:solidFill>
                <a:srgbClr val="000000"/>
              </a:solidFill>
              <a:latin typeface="Fira Sans"/>
              <a:ea typeface="Fira Sans"/>
              <a:cs typeface="Fira Sans"/>
              <a:sym typeface="Fira Sans"/>
            </a:endParaRPr>
          </a:p>
        </p:txBody>
      </p:sp>
      <p:sp>
        <p:nvSpPr>
          <p:cNvPr id="177" name="Google Shape;177;p26"/>
          <p:cNvSpPr txBox="1"/>
          <p:nvPr/>
        </p:nvSpPr>
        <p:spPr>
          <a:xfrm>
            <a:off x="3007175" y="1662400"/>
            <a:ext cx="2680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Receiver Registration </a:t>
            </a:r>
            <a:endParaRPr b="0" i="0" sz="1800" u="none" cap="none" strike="noStrike">
              <a:solidFill>
                <a:srgbClr val="000000"/>
              </a:solidFill>
              <a:latin typeface="Fira Sans"/>
              <a:ea typeface="Fira Sans"/>
              <a:cs typeface="Fira Sans"/>
              <a:sym typeface="Fira Sans"/>
            </a:endParaRPr>
          </a:p>
        </p:txBody>
      </p:sp>
      <p:sp>
        <p:nvSpPr>
          <p:cNvPr id="178" name="Google Shape;178;p26"/>
          <p:cNvSpPr txBox="1"/>
          <p:nvPr/>
        </p:nvSpPr>
        <p:spPr>
          <a:xfrm>
            <a:off x="3066525" y="2374575"/>
            <a:ext cx="2581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Key Generation </a:t>
            </a:r>
            <a:endParaRPr b="0" i="0" sz="1800" u="none" cap="none" strike="noStrike">
              <a:solidFill>
                <a:srgbClr val="000000"/>
              </a:solidFill>
              <a:latin typeface="Fira Sans"/>
              <a:ea typeface="Fira Sans"/>
              <a:cs typeface="Fira Sans"/>
              <a:sym typeface="Fira Sans"/>
            </a:endParaRPr>
          </a:p>
        </p:txBody>
      </p:sp>
      <p:sp>
        <p:nvSpPr>
          <p:cNvPr id="179" name="Google Shape;179;p26"/>
          <p:cNvSpPr txBox="1"/>
          <p:nvPr/>
        </p:nvSpPr>
        <p:spPr>
          <a:xfrm>
            <a:off x="2853825" y="3015838"/>
            <a:ext cx="30168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Generation of DNA based Mealy Machine</a:t>
            </a:r>
            <a:endParaRPr b="0" i="0" sz="1800" u="none" cap="none" strike="noStrike">
              <a:solidFill>
                <a:srgbClr val="000000"/>
              </a:solidFill>
              <a:latin typeface="Fira Sans"/>
              <a:ea typeface="Fira Sans"/>
              <a:cs typeface="Fira Sans"/>
              <a:sym typeface="Fira Sans"/>
            </a:endParaRPr>
          </a:p>
        </p:txBody>
      </p:sp>
      <p:sp>
        <p:nvSpPr>
          <p:cNvPr id="180" name="Google Shape;180;p26"/>
          <p:cNvSpPr txBox="1"/>
          <p:nvPr/>
        </p:nvSpPr>
        <p:spPr>
          <a:xfrm>
            <a:off x="2866325" y="3875138"/>
            <a:ext cx="29625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Data Encryption </a:t>
            </a:r>
            <a:endParaRPr b="0" i="0" sz="1800" u="none" cap="none" strike="noStrike">
              <a:solidFill>
                <a:srgbClr val="000000"/>
              </a:solidFill>
              <a:latin typeface="Fira Sans"/>
              <a:ea typeface="Fira Sans"/>
              <a:cs typeface="Fira Sans"/>
              <a:sym typeface="Fira Sans"/>
            </a:endParaRPr>
          </a:p>
        </p:txBody>
      </p:sp>
      <p:sp>
        <p:nvSpPr>
          <p:cNvPr id="181" name="Google Shape;181;p26"/>
          <p:cNvSpPr txBox="1"/>
          <p:nvPr/>
        </p:nvSpPr>
        <p:spPr>
          <a:xfrm>
            <a:off x="3140475" y="4597850"/>
            <a:ext cx="24633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Data Decryption </a:t>
            </a:r>
            <a:endParaRPr b="0" i="0" sz="1800" u="none" cap="none" strike="noStrike">
              <a:solidFill>
                <a:srgbClr val="000000"/>
              </a:solidFill>
              <a:latin typeface="Fira Sans"/>
              <a:ea typeface="Fira Sans"/>
              <a:cs typeface="Fira Sans"/>
              <a:sym typeface="Fira Sans"/>
            </a:endParaRPr>
          </a:p>
        </p:txBody>
      </p:sp>
      <p:sp>
        <p:nvSpPr>
          <p:cNvPr id="182" name="Google Shape;182;p26"/>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6" name="Shape 186"/>
        <p:cNvGrpSpPr/>
        <p:nvPr/>
      </p:nvGrpSpPr>
      <p:grpSpPr>
        <a:xfrm>
          <a:off x="0" y="0"/>
          <a:ext cx="0" cy="0"/>
          <a:chOff x="0" y="0"/>
          <a:chExt cx="0" cy="0"/>
        </a:xfrm>
      </p:grpSpPr>
      <p:sp>
        <p:nvSpPr>
          <p:cNvPr id="187" name="Google Shape;187;p27"/>
          <p:cNvSpPr/>
          <p:nvPr/>
        </p:nvSpPr>
        <p:spPr>
          <a:xfrm>
            <a:off x="803500" y="825525"/>
            <a:ext cx="7409100" cy="3554700"/>
          </a:xfrm>
          <a:prstGeom prst="rect">
            <a:avLst/>
          </a:prstGeom>
          <a:solidFill>
            <a:srgbClr val="4949E7"/>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The security of the proposed scheme is not demonstrated   mathematically. </a:t>
            </a:r>
            <a:endParaRPr b="0" i="0" sz="1800" u="none" cap="none" strike="noStrike">
              <a:solidFill>
                <a:srgbClr val="000000"/>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7"/>
          <p:cNvSpPr txBox="1"/>
          <p:nvPr/>
        </p:nvSpPr>
        <p:spPr>
          <a:xfrm>
            <a:off x="761150" y="947425"/>
            <a:ext cx="69297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sng" cap="none" strike="noStrike">
                <a:solidFill>
                  <a:schemeClr val="dk1"/>
                </a:solidFill>
                <a:latin typeface="Fira Sans"/>
                <a:ea typeface="Fira Sans"/>
                <a:cs typeface="Fira Sans"/>
                <a:sym typeface="Fira Sans"/>
              </a:rPr>
              <a:t>SCOPE FOR IMPROVEMENT</a:t>
            </a:r>
            <a:r>
              <a:rPr b="1" i="0" lang="en" sz="2000" u="none" cap="none" strike="noStrike">
                <a:solidFill>
                  <a:schemeClr val="dk1"/>
                </a:solidFill>
                <a:latin typeface="Fira Sans"/>
                <a:ea typeface="Fira Sans"/>
                <a:cs typeface="Fira Sans"/>
                <a:sym typeface="Fira Sans"/>
              </a:rPr>
              <a:t>:</a:t>
            </a:r>
            <a:endParaRPr b="1" i="0" sz="20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Fira Sans"/>
              <a:ea typeface="Fira Sans"/>
              <a:cs typeface="Fira Sans"/>
              <a:sym typeface="Fira Sans"/>
            </a:endParaRPr>
          </a:p>
        </p:txBody>
      </p:sp>
      <p:sp>
        <p:nvSpPr>
          <p:cNvPr id="189" name="Google Shape;189;p27"/>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3" name="Shape 193"/>
        <p:cNvGrpSpPr/>
        <p:nvPr/>
      </p:nvGrpSpPr>
      <p:grpSpPr>
        <a:xfrm>
          <a:off x="0" y="0"/>
          <a:ext cx="0" cy="0"/>
          <a:chOff x="0" y="0"/>
          <a:chExt cx="0" cy="0"/>
        </a:xfrm>
      </p:grpSpPr>
      <p:sp>
        <p:nvSpPr>
          <p:cNvPr id="194" name="Google Shape;194;p28"/>
          <p:cNvSpPr txBox="1"/>
          <p:nvPr/>
        </p:nvSpPr>
        <p:spPr>
          <a:xfrm>
            <a:off x="-152175" y="0"/>
            <a:ext cx="96492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Fira Sans"/>
                <a:ea typeface="Fira Sans"/>
                <a:cs typeface="Fira Sans"/>
                <a:sym typeface="Fira Sans"/>
              </a:rPr>
              <a:t>Paper 2: Enhanced DNA Cryptosystem for Secure Cloud </a:t>
            </a:r>
            <a:endParaRPr b="1" i="0" sz="2800" u="none" cap="none" strike="noStrike">
              <a:solidFill>
                <a:srgbClr val="FFFFFF"/>
              </a:solidFill>
              <a:latin typeface="Fira Sans"/>
              <a:ea typeface="Fira Sans"/>
              <a:cs typeface="Fira Sans"/>
              <a:sym typeface="Fira Sans"/>
            </a:endParaRPr>
          </a:p>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Fira Sans"/>
                <a:ea typeface="Fira Sans"/>
                <a:cs typeface="Fira Sans"/>
                <a:sym typeface="Fira Sans"/>
              </a:rPr>
              <a:t>and Data Storage   </a:t>
            </a:r>
            <a:endParaRPr b="1" i="0" sz="2800" u="none" cap="none" strike="noStrike">
              <a:solidFill>
                <a:srgbClr val="FFFFFF"/>
              </a:solidFill>
              <a:latin typeface="Fira Sans"/>
              <a:ea typeface="Fira Sans"/>
              <a:cs typeface="Fira Sans"/>
              <a:sym typeface="Fira Sans"/>
            </a:endParaRPr>
          </a:p>
        </p:txBody>
      </p:sp>
      <p:sp>
        <p:nvSpPr>
          <p:cNvPr id="195" name="Google Shape;195;p28"/>
          <p:cNvSpPr/>
          <p:nvPr/>
        </p:nvSpPr>
        <p:spPr>
          <a:xfrm>
            <a:off x="461400" y="1183725"/>
            <a:ext cx="8221200" cy="3507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8"/>
          <p:cNvSpPr txBox="1"/>
          <p:nvPr/>
        </p:nvSpPr>
        <p:spPr>
          <a:xfrm>
            <a:off x="672825" y="1543700"/>
            <a:ext cx="7804200" cy="160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sng" cap="none" strike="noStrike">
                <a:solidFill>
                  <a:schemeClr val="dk1"/>
                </a:solidFill>
                <a:latin typeface="Fira Sans"/>
                <a:ea typeface="Fira Sans"/>
                <a:cs typeface="Fira Sans"/>
                <a:sym typeface="Fira Sans"/>
              </a:rPr>
              <a:t>IDEA</a:t>
            </a:r>
            <a:r>
              <a:rPr b="1" i="0" lang="en" sz="2000" u="none" cap="none" strike="noStrike">
                <a:solidFill>
                  <a:schemeClr val="dk1"/>
                </a:solidFill>
                <a:latin typeface="Fira Sans"/>
                <a:ea typeface="Fira Sans"/>
                <a:cs typeface="Fira Sans"/>
                <a:sym typeface="Fira Sans"/>
              </a:rPr>
              <a:t>:</a:t>
            </a:r>
            <a:endParaRPr b="1" i="0" sz="20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Fira Sans"/>
                <a:ea typeface="Fira Sans"/>
                <a:cs typeface="Fira Sans"/>
                <a:sym typeface="Fira Sans"/>
              </a:rPr>
              <a:t>The idea is to make a  DNA cryptosystem is made up of the following three modules, viz. Encoding table generation, Encryption process, and Decryption process. </a:t>
            </a:r>
            <a:endParaRPr b="0" i="0" sz="1800" u="none" cap="none" strike="noStrike">
              <a:solidFill>
                <a:schemeClr val="dk1"/>
              </a:solidFill>
              <a:latin typeface="Fira Sans"/>
              <a:ea typeface="Fira Sans"/>
              <a:cs typeface="Fira Sans"/>
              <a:sym typeface="Fira Sans"/>
            </a:endParaRPr>
          </a:p>
        </p:txBody>
      </p:sp>
      <p:sp>
        <p:nvSpPr>
          <p:cNvPr id="197" name="Google Shape;197;p28"/>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1" name="Shape 201"/>
        <p:cNvGrpSpPr/>
        <p:nvPr/>
      </p:nvGrpSpPr>
      <p:grpSpPr>
        <a:xfrm>
          <a:off x="0" y="0"/>
          <a:ext cx="0" cy="0"/>
          <a:chOff x="0" y="0"/>
          <a:chExt cx="0" cy="0"/>
        </a:xfrm>
      </p:grpSpPr>
      <p:cxnSp>
        <p:nvCxnSpPr>
          <p:cNvPr id="202" name="Google Shape;202;p29"/>
          <p:cNvCxnSpPr/>
          <p:nvPr/>
        </p:nvCxnSpPr>
        <p:spPr>
          <a:xfrm>
            <a:off x="4441475" y="3436275"/>
            <a:ext cx="0" cy="326400"/>
          </a:xfrm>
          <a:prstGeom prst="straightConnector1">
            <a:avLst/>
          </a:prstGeom>
          <a:noFill/>
          <a:ln cap="flat" cmpd="sng" w="28575">
            <a:solidFill>
              <a:srgbClr val="FFFFFF"/>
            </a:solidFill>
            <a:prstDash val="solid"/>
            <a:round/>
            <a:headEnd len="sm" w="sm" type="none"/>
            <a:tailEnd len="med" w="med" type="triangle"/>
          </a:ln>
        </p:spPr>
      </p:cxnSp>
      <p:sp>
        <p:nvSpPr>
          <p:cNvPr id="203" name="Google Shape;203;p29"/>
          <p:cNvSpPr/>
          <p:nvPr/>
        </p:nvSpPr>
        <p:spPr>
          <a:xfrm>
            <a:off x="188150" y="594125"/>
            <a:ext cx="2383800" cy="484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9"/>
          <p:cNvSpPr/>
          <p:nvPr/>
        </p:nvSpPr>
        <p:spPr>
          <a:xfrm>
            <a:off x="178200" y="1355750"/>
            <a:ext cx="2383800" cy="543900"/>
          </a:xfrm>
          <a:prstGeom prst="rect">
            <a:avLst/>
          </a:prstGeom>
          <a:solidFill>
            <a:srgbClr val="EC3A3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9"/>
          <p:cNvSpPr/>
          <p:nvPr/>
        </p:nvSpPr>
        <p:spPr>
          <a:xfrm>
            <a:off x="178250" y="2206425"/>
            <a:ext cx="2383800" cy="5340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9"/>
          <p:cNvSpPr/>
          <p:nvPr/>
        </p:nvSpPr>
        <p:spPr>
          <a:xfrm>
            <a:off x="153600" y="3007500"/>
            <a:ext cx="2423400" cy="543900"/>
          </a:xfrm>
          <a:prstGeom prst="rect">
            <a:avLst/>
          </a:prstGeom>
          <a:solidFill>
            <a:srgbClr val="4949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9"/>
          <p:cNvSpPr/>
          <p:nvPr/>
        </p:nvSpPr>
        <p:spPr>
          <a:xfrm>
            <a:off x="148575" y="3759350"/>
            <a:ext cx="2423400" cy="484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9"/>
          <p:cNvSpPr/>
          <p:nvPr/>
        </p:nvSpPr>
        <p:spPr>
          <a:xfrm>
            <a:off x="3145650" y="583725"/>
            <a:ext cx="2512500" cy="484800"/>
          </a:xfrm>
          <a:prstGeom prst="rect">
            <a:avLst/>
          </a:prstGeom>
          <a:solidFill>
            <a:srgbClr val="EC3A3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9"/>
          <p:cNvSpPr/>
          <p:nvPr/>
        </p:nvSpPr>
        <p:spPr>
          <a:xfrm>
            <a:off x="3165475" y="1365650"/>
            <a:ext cx="2512500" cy="5439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9"/>
          <p:cNvSpPr/>
          <p:nvPr/>
        </p:nvSpPr>
        <p:spPr>
          <a:xfrm>
            <a:off x="3145650" y="2206675"/>
            <a:ext cx="2512500" cy="534000"/>
          </a:xfrm>
          <a:prstGeom prst="rect">
            <a:avLst/>
          </a:prstGeom>
          <a:solidFill>
            <a:srgbClr val="4949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9"/>
          <p:cNvSpPr/>
          <p:nvPr/>
        </p:nvSpPr>
        <p:spPr>
          <a:xfrm>
            <a:off x="3195100" y="3007475"/>
            <a:ext cx="2512500" cy="484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9"/>
          <p:cNvSpPr/>
          <p:nvPr/>
        </p:nvSpPr>
        <p:spPr>
          <a:xfrm>
            <a:off x="3165400" y="3700063"/>
            <a:ext cx="2512500" cy="534000"/>
          </a:xfrm>
          <a:prstGeom prst="rect">
            <a:avLst/>
          </a:prstGeom>
          <a:solidFill>
            <a:srgbClr val="EC3A3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9"/>
          <p:cNvSpPr/>
          <p:nvPr/>
        </p:nvSpPr>
        <p:spPr>
          <a:xfrm>
            <a:off x="3165400" y="4441850"/>
            <a:ext cx="2512500" cy="5340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9"/>
          <p:cNvSpPr/>
          <p:nvPr/>
        </p:nvSpPr>
        <p:spPr>
          <a:xfrm>
            <a:off x="6538375" y="584200"/>
            <a:ext cx="2383800" cy="4848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9"/>
          <p:cNvSpPr/>
          <p:nvPr/>
        </p:nvSpPr>
        <p:spPr>
          <a:xfrm>
            <a:off x="6518750" y="1355975"/>
            <a:ext cx="2383800" cy="543900"/>
          </a:xfrm>
          <a:prstGeom prst="rect">
            <a:avLst/>
          </a:prstGeom>
          <a:solidFill>
            <a:srgbClr val="4949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9"/>
          <p:cNvSpPr/>
          <p:nvPr/>
        </p:nvSpPr>
        <p:spPr>
          <a:xfrm>
            <a:off x="6498825" y="2167075"/>
            <a:ext cx="2383800" cy="5439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9"/>
          <p:cNvSpPr/>
          <p:nvPr/>
        </p:nvSpPr>
        <p:spPr>
          <a:xfrm>
            <a:off x="6518875" y="2987800"/>
            <a:ext cx="2383800" cy="484800"/>
          </a:xfrm>
          <a:prstGeom prst="rect">
            <a:avLst/>
          </a:prstGeom>
          <a:solidFill>
            <a:srgbClr val="EC3A3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9"/>
          <p:cNvSpPr/>
          <p:nvPr/>
        </p:nvSpPr>
        <p:spPr>
          <a:xfrm>
            <a:off x="6518825" y="3779150"/>
            <a:ext cx="2383800" cy="5340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9"/>
          <p:cNvSpPr txBox="1"/>
          <p:nvPr/>
        </p:nvSpPr>
        <p:spPr>
          <a:xfrm flipH="1">
            <a:off x="2384050" y="-34250"/>
            <a:ext cx="40752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sng" cap="none" strike="noStrike">
                <a:solidFill>
                  <a:srgbClr val="FFFFFF"/>
                </a:solidFill>
                <a:latin typeface="Fira Sans"/>
                <a:ea typeface="Fira Sans"/>
                <a:cs typeface="Fira Sans"/>
                <a:sym typeface="Fira Sans"/>
              </a:rPr>
              <a:t>Workflow of the idea</a:t>
            </a:r>
            <a:endParaRPr b="1" i="0" sz="1800" u="sng" cap="none" strike="noStrike">
              <a:solidFill>
                <a:srgbClr val="FFFFFF"/>
              </a:solidFill>
              <a:latin typeface="Fira Sans"/>
              <a:ea typeface="Fira Sans"/>
              <a:cs typeface="Fira Sans"/>
              <a:sym typeface="Fira Sans"/>
            </a:endParaRPr>
          </a:p>
        </p:txBody>
      </p:sp>
      <p:sp>
        <p:nvSpPr>
          <p:cNvPr id="220" name="Google Shape;220;p29"/>
          <p:cNvSpPr txBox="1"/>
          <p:nvPr/>
        </p:nvSpPr>
        <p:spPr>
          <a:xfrm>
            <a:off x="267300" y="660750"/>
            <a:ext cx="2196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DNA Sequence </a:t>
            </a:r>
            <a:endParaRPr b="0" i="0" sz="1800" u="none" cap="none" strike="noStrike">
              <a:solidFill>
                <a:srgbClr val="000000"/>
              </a:solidFill>
              <a:latin typeface="Fira Sans"/>
              <a:ea typeface="Fira Sans"/>
              <a:cs typeface="Fira Sans"/>
              <a:sym typeface="Fira Sans"/>
            </a:endParaRPr>
          </a:p>
        </p:txBody>
      </p:sp>
      <p:sp>
        <p:nvSpPr>
          <p:cNvPr id="221" name="Google Shape;221;p29"/>
          <p:cNvSpPr txBox="1"/>
          <p:nvPr/>
        </p:nvSpPr>
        <p:spPr>
          <a:xfrm>
            <a:off x="341450" y="1273225"/>
            <a:ext cx="20772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Convert DNA to mRNA</a:t>
            </a:r>
            <a:endParaRPr b="0" i="0" sz="1800" u="none" cap="none" strike="noStrike">
              <a:solidFill>
                <a:srgbClr val="000000"/>
              </a:solidFill>
              <a:latin typeface="Fira Sans"/>
              <a:ea typeface="Fira Sans"/>
              <a:cs typeface="Fira Sans"/>
              <a:sym typeface="Fira Sans"/>
            </a:endParaRPr>
          </a:p>
        </p:txBody>
      </p:sp>
      <p:sp>
        <p:nvSpPr>
          <p:cNvPr id="222" name="Google Shape;222;p29"/>
          <p:cNvSpPr txBox="1"/>
          <p:nvPr/>
        </p:nvSpPr>
        <p:spPr>
          <a:xfrm>
            <a:off x="198025" y="2236100"/>
            <a:ext cx="2364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Convert into tRNA </a:t>
            </a:r>
            <a:endParaRPr b="0" i="0" sz="1800" u="none" cap="none" strike="noStrike">
              <a:solidFill>
                <a:srgbClr val="000000"/>
              </a:solidFill>
              <a:latin typeface="Fira Sans"/>
              <a:ea typeface="Fira Sans"/>
              <a:cs typeface="Fira Sans"/>
              <a:sym typeface="Fira Sans"/>
            </a:endParaRPr>
          </a:p>
        </p:txBody>
      </p:sp>
      <p:sp>
        <p:nvSpPr>
          <p:cNvPr id="223" name="Google Shape;223;p29"/>
          <p:cNvSpPr txBox="1"/>
          <p:nvPr/>
        </p:nvSpPr>
        <p:spPr>
          <a:xfrm>
            <a:off x="203000" y="2934725"/>
            <a:ext cx="2334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Construct 4 set of amino acid table </a:t>
            </a:r>
            <a:endParaRPr b="0" i="0" sz="1800" u="none" cap="none" strike="noStrike">
              <a:solidFill>
                <a:srgbClr val="000000"/>
              </a:solidFill>
              <a:latin typeface="Fira Sans"/>
              <a:ea typeface="Fira Sans"/>
              <a:cs typeface="Fira Sans"/>
              <a:sym typeface="Fira Sans"/>
            </a:endParaRPr>
          </a:p>
        </p:txBody>
      </p:sp>
      <p:sp>
        <p:nvSpPr>
          <p:cNvPr id="224" name="Google Shape;224;p29"/>
          <p:cNvSpPr txBox="1"/>
          <p:nvPr/>
        </p:nvSpPr>
        <p:spPr>
          <a:xfrm>
            <a:off x="178275" y="3632300"/>
            <a:ext cx="23640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Generation of Encoding table </a:t>
            </a:r>
            <a:endParaRPr b="0" i="0" sz="1800" u="none" cap="none" strike="noStrike">
              <a:solidFill>
                <a:srgbClr val="000000"/>
              </a:solidFill>
              <a:latin typeface="Fira Sans"/>
              <a:ea typeface="Fira Sans"/>
              <a:cs typeface="Fira Sans"/>
              <a:sym typeface="Fira Sans"/>
            </a:endParaRPr>
          </a:p>
        </p:txBody>
      </p:sp>
      <p:sp>
        <p:nvSpPr>
          <p:cNvPr id="225" name="Google Shape;225;p29"/>
          <p:cNvSpPr/>
          <p:nvPr/>
        </p:nvSpPr>
        <p:spPr>
          <a:xfrm>
            <a:off x="203000" y="4452100"/>
            <a:ext cx="2334300" cy="461700"/>
          </a:xfrm>
          <a:prstGeom prst="rect">
            <a:avLst/>
          </a:prstGeom>
          <a:solidFill>
            <a:srgbClr val="EC3A3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9"/>
          <p:cNvSpPr txBox="1"/>
          <p:nvPr/>
        </p:nvSpPr>
        <p:spPr>
          <a:xfrm>
            <a:off x="200475" y="4313500"/>
            <a:ext cx="23196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Complete the Encoding table </a:t>
            </a:r>
            <a:endParaRPr b="0" i="0" sz="1800" u="none" cap="none" strike="noStrike">
              <a:solidFill>
                <a:srgbClr val="000000"/>
              </a:solidFill>
              <a:latin typeface="Fira Sans"/>
              <a:ea typeface="Fira Sans"/>
              <a:cs typeface="Fira Sans"/>
              <a:sym typeface="Fira Sans"/>
            </a:endParaRPr>
          </a:p>
        </p:txBody>
      </p:sp>
      <p:sp>
        <p:nvSpPr>
          <p:cNvPr id="227" name="Google Shape;227;p29"/>
          <p:cNvSpPr txBox="1"/>
          <p:nvPr/>
        </p:nvSpPr>
        <p:spPr>
          <a:xfrm>
            <a:off x="3343475" y="643575"/>
            <a:ext cx="2196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Data Owner</a:t>
            </a:r>
            <a:endParaRPr b="0" i="0" sz="1800" u="none" cap="none" strike="noStrike">
              <a:solidFill>
                <a:srgbClr val="000000"/>
              </a:solidFill>
              <a:latin typeface="Fira Sans"/>
              <a:ea typeface="Fira Sans"/>
              <a:cs typeface="Fira Sans"/>
              <a:sym typeface="Fira Sans"/>
            </a:endParaRPr>
          </a:p>
        </p:txBody>
      </p:sp>
      <p:sp>
        <p:nvSpPr>
          <p:cNvPr id="228" name="Google Shape;228;p29"/>
          <p:cNvSpPr txBox="1"/>
          <p:nvPr/>
        </p:nvSpPr>
        <p:spPr>
          <a:xfrm>
            <a:off x="3284125" y="1405225"/>
            <a:ext cx="2319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Data Pre-Processing </a:t>
            </a:r>
            <a:endParaRPr b="0" i="0" sz="1800" u="none" cap="none" strike="noStrike">
              <a:solidFill>
                <a:srgbClr val="000000"/>
              </a:solidFill>
              <a:latin typeface="Fira Sans"/>
              <a:ea typeface="Fira Sans"/>
              <a:cs typeface="Fira Sans"/>
              <a:sym typeface="Fira Sans"/>
            </a:endParaRPr>
          </a:p>
        </p:txBody>
      </p:sp>
      <p:sp>
        <p:nvSpPr>
          <p:cNvPr id="229" name="Google Shape;229;p29"/>
          <p:cNvSpPr txBox="1"/>
          <p:nvPr/>
        </p:nvSpPr>
        <p:spPr>
          <a:xfrm>
            <a:off x="3274250" y="2295425"/>
            <a:ext cx="2319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Binary Values</a:t>
            </a:r>
            <a:endParaRPr b="0" i="0" sz="1800" u="none" cap="none" strike="noStrike">
              <a:solidFill>
                <a:srgbClr val="000000"/>
              </a:solidFill>
              <a:latin typeface="Fira Sans"/>
              <a:ea typeface="Fira Sans"/>
              <a:cs typeface="Fira Sans"/>
              <a:sym typeface="Fira Sans"/>
            </a:endParaRPr>
          </a:p>
        </p:txBody>
      </p:sp>
      <p:sp>
        <p:nvSpPr>
          <p:cNvPr id="230" name="Google Shape;230;p29"/>
          <p:cNvSpPr txBox="1"/>
          <p:nvPr/>
        </p:nvSpPr>
        <p:spPr>
          <a:xfrm>
            <a:off x="3259475" y="2877225"/>
            <a:ext cx="23640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Mapping into Initial Permutation </a:t>
            </a:r>
            <a:endParaRPr b="0" i="0" sz="1800" u="none" cap="none" strike="noStrike">
              <a:solidFill>
                <a:srgbClr val="000000"/>
              </a:solidFill>
              <a:latin typeface="Fira Sans"/>
              <a:ea typeface="Fira Sans"/>
              <a:cs typeface="Fira Sans"/>
              <a:sym typeface="Fira Sans"/>
            </a:endParaRPr>
          </a:p>
        </p:txBody>
      </p:sp>
      <p:sp>
        <p:nvSpPr>
          <p:cNvPr id="231" name="Google Shape;231;p29"/>
          <p:cNvSpPr txBox="1"/>
          <p:nvPr/>
        </p:nvSpPr>
        <p:spPr>
          <a:xfrm>
            <a:off x="3514175" y="3736213"/>
            <a:ext cx="1854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Function </a:t>
            </a:r>
            <a:endParaRPr b="0" i="0" sz="1800" u="none" cap="none" strike="noStrike">
              <a:solidFill>
                <a:srgbClr val="000000"/>
              </a:solidFill>
              <a:latin typeface="Fira Sans"/>
              <a:ea typeface="Fira Sans"/>
              <a:cs typeface="Fira Sans"/>
              <a:sym typeface="Fira Sans"/>
            </a:endParaRPr>
          </a:p>
        </p:txBody>
      </p:sp>
      <p:sp>
        <p:nvSpPr>
          <p:cNvPr id="232" name="Google Shape;232;p29"/>
          <p:cNvSpPr txBox="1"/>
          <p:nvPr/>
        </p:nvSpPr>
        <p:spPr>
          <a:xfrm>
            <a:off x="3442400" y="4511100"/>
            <a:ext cx="1988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Cipher Text </a:t>
            </a:r>
            <a:endParaRPr b="0" i="0" sz="1800" u="none" cap="none" strike="noStrike">
              <a:solidFill>
                <a:srgbClr val="000000"/>
              </a:solidFill>
              <a:latin typeface="Fira Sans"/>
              <a:ea typeface="Fira Sans"/>
              <a:cs typeface="Fira Sans"/>
              <a:sym typeface="Fira Sans"/>
            </a:endParaRPr>
          </a:p>
        </p:txBody>
      </p:sp>
      <p:sp>
        <p:nvSpPr>
          <p:cNvPr id="233" name="Google Shape;233;p29"/>
          <p:cNvSpPr txBox="1"/>
          <p:nvPr/>
        </p:nvSpPr>
        <p:spPr>
          <a:xfrm>
            <a:off x="6634750" y="627075"/>
            <a:ext cx="2196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Cipher Text </a:t>
            </a:r>
            <a:endParaRPr b="0" i="0" sz="1800" u="none" cap="none" strike="noStrike">
              <a:solidFill>
                <a:srgbClr val="000000"/>
              </a:solidFill>
              <a:latin typeface="Fira Sans"/>
              <a:ea typeface="Fira Sans"/>
              <a:cs typeface="Fira Sans"/>
              <a:sym typeface="Fira Sans"/>
            </a:endParaRPr>
          </a:p>
        </p:txBody>
      </p:sp>
      <p:sp>
        <p:nvSpPr>
          <p:cNvPr id="234" name="Google Shape;234;p29"/>
          <p:cNvSpPr txBox="1"/>
          <p:nvPr/>
        </p:nvSpPr>
        <p:spPr>
          <a:xfrm>
            <a:off x="6805450" y="1444775"/>
            <a:ext cx="1854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Function </a:t>
            </a:r>
            <a:endParaRPr b="0" i="0" sz="1800" u="none" cap="none" strike="noStrike">
              <a:solidFill>
                <a:srgbClr val="000000"/>
              </a:solidFill>
              <a:latin typeface="Fira Sans"/>
              <a:ea typeface="Fira Sans"/>
              <a:cs typeface="Fira Sans"/>
              <a:sym typeface="Fira Sans"/>
            </a:endParaRPr>
          </a:p>
        </p:txBody>
      </p:sp>
      <p:sp>
        <p:nvSpPr>
          <p:cNvPr id="235" name="Google Shape;235;p29"/>
          <p:cNvSpPr txBox="1"/>
          <p:nvPr/>
        </p:nvSpPr>
        <p:spPr>
          <a:xfrm>
            <a:off x="6558175" y="2216300"/>
            <a:ext cx="22725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Binary Values </a:t>
            </a:r>
            <a:endParaRPr b="0" i="0" sz="1800" u="none" cap="none" strike="noStrike">
              <a:solidFill>
                <a:srgbClr val="000000"/>
              </a:solidFill>
              <a:latin typeface="Fira Sans"/>
              <a:ea typeface="Fira Sans"/>
              <a:cs typeface="Fira Sans"/>
              <a:sym typeface="Fira Sans"/>
            </a:endParaRPr>
          </a:p>
        </p:txBody>
      </p:sp>
      <p:sp>
        <p:nvSpPr>
          <p:cNvPr id="236" name="Google Shape;236;p29"/>
          <p:cNvSpPr txBox="1"/>
          <p:nvPr/>
        </p:nvSpPr>
        <p:spPr>
          <a:xfrm>
            <a:off x="6634750" y="3014213"/>
            <a:ext cx="2196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Final Permutation </a:t>
            </a:r>
            <a:endParaRPr b="0" i="0" sz="1800" u="none" cap="none" strike="noStrike">
              <a:solidFill>
                <a:srgbClr val="000000"/>
              </a:solidFill>
              <a:latin typeface="Fira Sans"/>
              <a:ea typeface="Fira Sans"/>
              <a:cs typeface="Fira Sans"/>
              <a:sym typeface="Fira Sans"/>
            </a:endParaRPr>
          </a:p>
        </p:txBody>
      </p:sp>
      <p:sp>
        <p:nvSpPr>
          <p:cNvPr id="237" name="Google Shape;237;p29"/>
          <p:cNvSpPr txBox="1"/>
          <p:nvPr/>
        </p:nvSpPr>
        <p:spPr>
          <a:xfrm>
            <a:off x="6607625" y="3828600"/>
            <a:ext cx="2196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Plain Text </a:t>
            </a:r>
            <a:endParaRPr b="0" i="0" sz="1800" u="none" cap="none" strike="noStrike">
              <a:solidFill>
                <a:srgbClr val="000000"/>
              </a:solidFill>
              <a:latin typeface="Fira Sans"/>
              <a:ea typeface="Fira Sans"/>
              <a:cs typeface="Fira Sans"/>
              <a:sym typeface="Fira Sans"/>
            </a:endParaRPr>
          </a:p>
        </p:txBody>
      </p:sp>
      <p:cxnSp>
        <p:nvCxnSpPr>
          <p:cNvPr id="238" name="Google Shape;238;p29"/>
          <p:cNvCxnSpPr/>
          <p:nvPr/>
        </p:nvCxnSpPr>
        <p:spPr>
          <a:xfrm>
            <a:off x="1380050" y="1940988"/>
            <a:ext cx="0" cy="224100"/>
          </a:xfrm>
          <a:prstGeom prst="straightConnector1">
            <a:avLst/>
          </a:prstGeom>
          <a:noFill/>
          <a:ln cap="flat" cmpd="sng" w="28575">
            <a:solidFill>
              <a:srgbClr val="FFFFFF"/>
            </a:solidFill>
            <a:prstDash val="solid"/>
            <a:round/>
            <a:headEnd len="sm" w="sm" type="none"/>
            <a:tailEnd len="med" w="med" type="triangle"/>
          </a:ln>
        </p:spPr>
      </p:cxnSp>
      <p:cxnSp>
        <p:nvCxnSpPr>
          <p:cNvPr id="239" name="Google Shape;239;p29"/>
          <p:cNvCxnSpPr/>
          <p:nvPr/>
        </p:nvCxnSpPr>
        <p:spPr>
          <a:xfrm flipH="1">
            <a:off x="1365200" y="2755463"/>
            <a:ext cx="9900" cy="237000"/>
          </a:xfrm>
          <a:prstGeom prst="straightConnector1">
            <a:avLst/>
          </a:prstGeom>
          <a:noFill/>
          <a:ln cap="flat" cmpd="sng" w="28575">
            <a:solidFill>
              <a:srgbClr val="FFFFFF"/>
            </a:solidFill>
            <a:prstDash val="solid"/>
            <a:round/>
            <a:headEnd len="sm" w="sm" type="none"/>
            <a:tailEnd len="med" w="med" type="triangle"/>
          </a:ln>
        </p:spPr>
      </p:cxnSp>
      <p:cxnSp>
        <p:nvCxnSpPr>
          <p:cNvPr id="240" name="Google Shape;240;p29"/>
          <p:cNvCxnSpPr/>
          <p:nvPr/>
        </p:nvCxnSpPr>
        <p:spPr>
          <a:xfrm>
            <a:off x="1370150" y="1122450"/>
            <a:ext cx="19800" cy="267000"/>
          </a:xfrm>
          <a:prstGeom prst="straightConnector1">
            <a:avLst/>
          </a:prstGeom>
          <a:noFill/>
          <a:ln cap="flat" cmpd="sng" w="28575">
            <a:solidFill>
              <a:srgbClr val="FFFFFF"/>
            </a:solidFill>
            <a:prstDash val="solid"/>
            <a:round/>
            <a:headEnd len="sm" w="sm" type="none"/>
            <a:tailEnd len="med" w="med" type="triangle"/>
          </a:ln>
        </p:spPr>
      </p:cxnSp>
      <p:cxnSp>
        <p:nvCxnSpPr>
          <p:cNvPr id="241" name="Google Shape;241;p29"/>
          <p:cNvCxnSpPr>
            <a:stCxn id="224" idx="0"/>
            <a:endCxn id="224" idx="0"/>
          </p:cNvCxnSpPr>
          <p:nvPr/>
        </p:nvCxnSpPr>
        <p:spPr>
          <a:xfrm>
            <a:off x="1360275" y="3632300"/>
            <a:ext cx="0" cy="0"/>
          </a:xfrm>
          <a:prstGeom prst="straightConnector1">
            <a:avLst/>
          </a:prstGeom>
          <a:noFill/>
          <a:ln cap="flat" cmpd="sng" w="9525">
            <a:solidFill>
              <a:schemeClr val="dk2"/>
            </a:solidFill>
            <a:prstDash val="solid"/>
            <a:round/>
            <a:headEnd len="sm" w="sm" type="none"/>
            <a:tailEnd len="med" w="med" type="triangle"/>
          </a:ln>
        </p:spPr>
      </p:cxnSp>
      <p:cxnSp>
        <p:nvCxnSpPr>
          <p:cNvPr id="242" name="Google Shape;242;p29"/>
          <p:cNvCxnSpPr/>
          <p:nvPr/>
        </p:nvCxnSpPr>
        <p:spPr>
          <a:xfrm>
            <a:off x="1357875" y="3551400"/>
            <a:ext cx="4800" cy="216000"/>
          </a:xfrm>
          <a:prstGeom prst="straightConnector1">
            <a:avLst/>
          </a:prstGeom>
          <a:noFill/>
          <a:ln cap="flat" cmpd="sng" w="28575">
            <a:solidFill>
              <a:srgbClr val="FFFFFF"/>
            </a:solidFill>
            <a:prstDash val="solid"/>
            <a:round/>
            <a:headEnd len="sm" w="sm" type="none"/>
            <a:tailEnd len="med" w="med" type="triangle"/>
          </a:ln>
        </p:spPr>
      </p:cxnSp>
      <p:cxnSp>
        <p:nvCxnSpPr>
          <p:cNvPr id="243" name="Google Shape;243;p29"/>
          <p:cNvCxnSpPr/>
          <p:nvPr/>
        </p:nvCxnSpPr>
        <p:spPr>
          <a:xfrm>
            <a:off x="1357875" y="4197925"/>
            <a:ext cx="4800" cy="306300"/>
          </a:xfrm>
          <a:prstGeom prst="straightConnector1">
            <a:avLst/>
          </a:prstGeom>
          <a:noFill/>
          <a:ln cap="flat" cmpd="sng" w="28575">
            <a:solidFill>
              <a:srgbClr val="FFFFFF"/>
            </a:solidFill>
            <a:prstDash val="solid"/>
            <a:round/>
            <a:headEnd len="sm" w="sm" type="none"/>
            <a:tailEnd len="med" w="med" type="triangle"/>
          </a:ln>
        </p:spPr>
      </p:cxnSp>
      <p:cxnSp>
        <p:nvCxnSpPr>
          <p:cNvPr id="244" name="Google Shape;244;p29"/>
          <p:cNvCxnSpPr>
            <a:stCxn id="227" idx="2"/>
            <a:endCxn id="228" idx="0"/>
          </p:cNvCxnSpPr>
          <p:nvPr/>
        </p:nvCxnSpPr>
        <p:spPr>
          <a:xfrm>
            <a:off x="4441475" y="1105275"/>
            <a:ext cx="2400" cy="300000"/>
          </a:xfrm>
          <a:prstGeom prst="straightConnector1">
            <a:avLst/>
          </a:prstGeom>
          <a:noFill/>
          <a:ln cap="flat" cmpd="sng" w="28575">
            <a:solidFill>
              <a:srgbClr val="FFFFFF"/>
            </a:solidFill>
            <a:prstDash val="solid"/>
            <a:round/>
            <a:headEnd len="sm" w="sm" type="none"/>
            <a:tailEnd len="med" w="med" type="triangle"/>
          </a:ln>
        </p:spPr>
      </p:cxnSp>
      <p:cxnSp>
        <p:nvCxnSpPr>
          <p:cNvPr id="245" name="Google Shape;245;p29"/>
          <p:cNvCxnSpPr>
            <a:stCxn id="228" idx="2"/>
            <a:endCxn id="229" idx="0"/>
          </p:cNvCxnSpPr>
          <p:nvPr/>
        </p:nvCxnSpPr>
        <p:spPr>
          <a:xfrm flipH="1">
            <a:off x="4434025" y="1866925"/>
            <a:ext cx="9900" cy="428400"/>
          </a:xfrm>
          <a:prstGeom prst="straightConnector1">
            <a:avLst/>
          </a:prstGeom>
          <a:noFill/>
          <a:ln cap="flat" cmpd="sng" w="28575">
            <a:solidFill>
              <a:srgbClr val="FFFFFF"/>
            </a:solidFill>
            <a:prstDash val="solid"/>
            <a:round/>
            <a:headEnd len="sm" w="sm" type="none"/>
            <a:tailEnd len="med" w="med" type="triangle"/>
          </a:ln>
        </p:spPr>
      </p:cxnSp>
      <p:cxnSp>
        <p:nvCxnSpPr>
          <p:cNvPr id="246" name="Google Shape;246;p29"/>
          <p:cNvCxnSpPr>
            <a:stCxn id="231" idx="2"/>
            <a:endCxn id="232" idx="0"/>
          </p:cNvCxnSpPr>
          <p:nvPr/>
        </p:nvCxnSpPr>
        <p:spPr>
          <a:xfrm flipH="1">
            <a:off x="4436375" y="4197913"/>
            <a:ext cx="5100" cy="313200"/>
          </a:xfrm>
          <a:prstGeom prst="straightConnector1">
            <a:avLst/>
          </a:prstGeom>
          <a:noFill/>
          <a:ln cap="flat" cmpd="sng" w="28575">
            <a:solidFill>
              <a:srgbClr val="FFFFFF"/>
            </a:solidFill>
            <a:prstDash val="solid"/>
            <a:round/>
            <a:headEnd len="sm" w="sm" type="none"/>
            <a:tailEnd len="med" w="med" type="triangle"/>
          </a:ln>
        </p:spPr>
      </p:cxnSp>
      <p:cxnSp>
        <p:nvCxnSpPr>
          <p:cNvPr id="247" name="Google Shape;247;p29"/>
          <p:cNvCxnSpPr/>
          <p:nvPr/>
        </p:nvCxnSpPr>
        <p:spPr>
          <a:xfrm>
            <a:off x="4446400" y="2725625"/>
            <a:ext cx="9900" cy="296700"/>
          </a:xfrm>
          <a:prstGeom prst="straightConnector1">
            <a:avLst/>
          </a:prstGeom>
          <a:noFill/>
          <a:ln cap="flat" cmpd="sng" w="28575">
            <a:solidFill>
              <a:srgbClr val="FFFFFF"/>
            </a:solidFill>
            <a:prstDash val="solid"/>
            <a:round/>
            <a:headEnd len="sm" w="sm" type="none"/>
            <a:tailEnd len="med" w="med" type="triangle"/>
          </a:ln>
        </p:spPr>
      </p:cxnSp>
      <p:cxnSp>
        <p:nvCxnSpPr>
          <p:cNvPr id="248" name="Google Shape;248;p29"/>
          <p:cNvCxnSpPr>
            <a:stCxn id="233" idx="2"/>
            <a:endCxn id="234" idx="0"/>
          </p:cNvCxnSpPr>
          <p:nvPr/>
        </p:nvCxnSpPr>
        <p:spPr>
          <a:xfrm>
            <a:off x="7732750" y="1088775"/>
            <a:ext cx="0" cy="356100"/>
          </a:xfrm>
          <a:prstGeom prst="straightConnector1">
            <a:avLst/>
          </a:prstGeom>
          <a:noFill/>
          <a:ln cap="flat" cmpd="sng" w="28575">
            <a:solidFill>
              <a:srgbClr val="FFFFFF"/>
            </a:solidFill>
            <a:prstDash val="solid"/>
            <a:round/>
            <a:headEnd len="sm" w="sm" type="none"/>
            <a:tailEnd len="med" w="med" type="stealth"/>
          </a:ln>
        </p:spPr>
      </p:cxnSp>
      <p:cxnSp>
        <p:nvCxnSpPr>
          <p:cNvPr id="249" name="Google Shape;249;p29"/>
          <p:cNvCxnSpPr/>
          <p:nvPr/>
        </p:nvCxnSpPr>
        <p:spPr>
          <a:xfrm>
            <a:off x="7727800" y="1894900"/>
            <a:ext cx="9900" cy="267000"/>
          </a:xfrm>
          <a:prstGeom prst="straightConnector1">
            <a:avLst/>
          </a:prstGeom>
          <a:noFill/>
          <a:ln cap="flat" cmpd="sng" w="28575">
            <a:solidFill>
              <a:srgbClr val="FFFFFF"/>
            </a:solidFill>
            <a:prstDash val="solid"/>
            <a:round/>
            <a:headEnd len="sm" w="sm" type="none"/>
            <a:tailEnd len="med" w="med" type="triangle"/>
          </a:ln>
        </p:spPr>
      </p:cxnSp>
      <p:cxnSp>
        <p:nvCxnSpPr>
          <p:cNvPr id="250" name="Google Shape;250;p29"/>
          <p:cNvCxnSpPr/>
          <p:nvPr/>
        </p:nvCxnSpPr>
        <p:spPr>
          <a:xfrm>
            <a:off x="7727800" y="3461550"/>
            <a:ext cx="9900" cy="395700"/>
          </a:xfrm>
          <a:prstGeom prst="straightConnector1">
            <a:avLst/>
          </a:prstGeom>
          <a:noFill/>
          <a:ln cap="flat" cmpd="sng" w="28575">
            <a:solidFill>
              <a:srgbClr val="FFFFFF"/>
            </a:solidFill>
            <a:prstDash val="solid"/>
            <a:round/>
            <a:headEnd len="sm" w="sm" type="none"/>
            <a:tailEnd len="med" w="med" type="triangle"/>
          </a:ln>
        </p:spPr>
      </p:cxnSp>
      <p:cxnSp>
        <p:nvCxnSpPr>
          <p:cNvPr id="251" name="Google Shape;251;p29"/>
          <p:cNvCxnSpPr/>
          <p:nvPr/>
        </p:nvCxnSpPr>
        <p:spPr>
          <a:xfrm>
            <a:off x="7710775" y="2694438"/>
            <a:ext cx="0" cy="346200"/>
          </a:xfrm>
          <a:prstGeom prst="straightConnector1">
            <a:avLst/>
          </a:prstGeom>
          <a:noFill/>
          <a:ln cap="flat" cmpd="sng" w="28575">
            <a:solidFill>
              <a:srgbClr val="FFFFFF"/>
            </a:solidFill>
            <a:prstDash val="solid"/>
            <a:round/>
            <a:headEnd len="sm" w="sm" type="none"/>
            <a:tailEnd len="med" w="med" type="triangle"/>
          </a:ln>
        </p:spPr>
      </p:cxnSp>
      <p:sp>
        <p:nvSpPr>
          <p:cNvPr id="252" name="Google Shape;252;p29"/>
          <p:cNvSpPr txBox="1"/>
          <p:nvPr/>
        </p:nvSpPr>
        <p:spPr>
          <a:xfrm>
            <a:off x="6538375" y="277575"/>
            <a:ext cx="2688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Fira Sans"/>
                <a:ea typeface="Fira Sans"/>
                <a:cs typeface="Fira Sans"/>
                <a:sym typeface="Fira Sans"/>
              </a:rPr>
              <a:t>DNA Decryption Process</a:t>
            </a:r>
            <a:endParaRPr b="1" i="0" sz="1600" u="none" cap="none" strike="noStrike">
              <a:solidFill>
                <a:srgbClr val="FFFFFF"/>
              </a:solidFill>
              <a:latin typeface="Fira Sans"/>
              <a:ea typeface="Fira Sans"/>
              <a:cs typeface="Fira Sans"/>
              <a:sym typeface="Fira Sans"/>
            </a:endParaRPr>
          </a:p>
        </p:txBody>
      </p:sp>
      <p:sp>
        <p:nvSpPr>
          <p:cNvPr id="253" name="Google Shape;253;p29"/>
          <p:cNvSpPr txBox="1"/>
          <p:nvPr/>
        </p:nvSpPr>
        <p:spPr>
          <a:xfrm>
            <a:off x="3022050" y="294875"/>
            <a:ext cx="2759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Fira Sans"/>
                <a:ea typeface="Fira Sans"/>
                <a:cs typeface="Fira Sans"/>
                <a:sym typeface="Fira Sans"/>
              </a:rPr>
              <a:t>DNA Encryption Process</a:t>
            </a:r>
            <a:endParaRPr b="1" i="0" sz="1600" u="none" cap="none" strike="noStrike">
              <a:solidFill>
                <a:srgbClr val="FFFFFF"/>
              </a:solidFill>
              <a:latin typeface="Fira Sans"/>
              <a:ea typeface="Fira Sans"/>
              <a:cs typeface="Fira Sans"/>
              <a:sym typeface="Fira Sans"/>
            </a:endParaRPr>
          </a:p>
        </p:txBody>
      </p:sp>
      <p:sp>
        <p:nvSpPr>
          <p:cNvPr id="254" name="Google Shape;254;p29"/>
          <p:cNvSpPr txBox="1"/>
          <p:nvPr/>
        </p:nvSpPr>
        <p:spPr>
          <a:xfrm>
            <a:off x="16275" y="277575"/>
            <a:ext cx="2688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Fira Sans"/>
                <a:ea typeface="Fira Sans"/>
                <a:cs typeface="Fira Sans"/>
                <a:sym typeface="Fira Sans"/>
              </a:rPr>
              <a:t>Generating Encoding table </a:t>
            </a:r>
            <a:endParaRPr b="1" i="0" sz="1600" u="none" cap="none" strike="noStrike">
              <a:solidFill>
                <a:srgbClr val="FFFFFF"/>
              </a:solidFill>
              <a:latin typeface="Fira Sans"/>
              <a:ea typeface="Fira Sans"/>
              <a:cs typeface="Fira Sans"/>
              <a:sym typeface="Fira Sans"/>
            </a:endParaRPr>
          </a:p>
        </p:txBody>
      </p:sp>
      <p:sp>
        <p:nvSpPr>
          <p:cNvPr id="255" name="Google Shape;255;p29"/>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9" name="Shape 259"/>
        <p:cNvGrpSpPr/>
        <p:nvPr/>
      </p:nvGrpSpPr>
      <p:grpSpPr>
        <a:xfrm>
          <a:off x="0" y="0"/>
          <a:ext cx="0" cy="0"/>
          <a:chOff x="0" y="0"/>
          <a:chExt cx="0" cy="0"/>
        </a:xfrm>
      </p:grpSpPr>
      <p:sp>
        <p:nvSpPr>
          <p:cNvPr id="260" name="Google Shape;260;p30"/>
          <p:cNvSpPr/>
          <p:nvPr/>
        </p:nvSpPr>
        <p:spPr>
          <a:xfrm>
            <a:off x="522100" y="720900"/>
            <a:ext cx="8029200" cy="3701700"/>
          </a:xfrm>
          <a:prstGeom prst="rect">
            <a:avLst/>
          </a:prstGeom>
          <a:solidFill>
            <a:srgbClr val="EC3A3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The proposed algorithm is computationally complex to be implemented.</a:t>
            </a:r>
            <a:endParaRPr b="0" i="0" sz="1800" u="none" cap="none" strike="noStrike">
              <a:solidFill>
                <a:srgbClr val="000000"/>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Hence, it can be improved into a simpler algorithm.  </a:t>
            </a:r>
            <a:endParaRPr b="0" i="0" sz="1800" u="none" cap="none" strike="noStrike">
              <a:solidFill>
                <a:srgbClr val="000000"/>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1" name="Google Shape;261;p30"/>
          <p:cNvSpPr txBox="1"/>
          <p:nvPr/>
        </p:nvSpPr>
        <p:spPr>
          <a:xfrm>
            <a:off x="522100" y="861750"/>
            <a:ext cx="7635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sng" cap="none" strike="noStrike">
                <a:solidFill>
                  <a:schemeClr val="dk1"/>
                </a:solidFill>
                <a:latin typeface="Fira Sans"/>
                <a:ea typeface="Fira Sans"/>
                <a:cs typeface="Fira Sans"/>
                <a:sym typeface="Fira Sans"/>
              </a:rPr>
              <a:t>SCOPE FOR IMPROVEMENT</a:t>
            </a:r>
            <a:r>
              <a:rPr b="1" i="0" lang="en" sz="1800" u="none" cap="none" strike="noStrike">
                <a:solidFill>
                  <a:schemeClr val="dk1"/>
                </a:solidFill>
                <a:latin typeface="Fira Sans"/>
                <a:ea typeface="Fira Sans"/>
                <a:cs typeface="Fira Sans"/>
                <a:sym typeface="Fira Sans"/>
              </a:rPr>
              <a:t>:</a:t>
            </a:r>
            <a:endParaRPr b="1" i="0" sz="18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800"/>
              <a:buFont typeface="Arial"/>
              <a:buNone/>
            </a:pPr>
            <a:r>
              <a:t/>
            </a:r>
            <a:endParaRPr b="1" i="0" sz="1800" u="sng" cap="none" strike="noStrike">
              <a:solidFill>
                <a:srgbClr val="FFFFFF"/>
              </a:solidFill>
              <a:latin typeface="Fira Sans"/>
              <a:ea typeface="Fira Sans"/>
              <a:cs typeface="Fira Sans"/>
              <a:sym typeface="Fira Sans"/>
            </a:endParaRPr>
          </a:p>
        </p:txBody>
      </p:sp>
      <p:sp>
        <p:nvSpPr>
          <p:cNvPr id="262" name="Google Shape;262;p30"/>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fld id="{00000000-1234-1234-1234-123412341234}" type="slidenum">
              <a:rPr lang="en" sz="1400">
                <a:solidFill>
                  <a:srgbClr val="FFFFFF"/>
                </a:solidFill>
              </a:rPr>
              <a:t>‹#›</a:t>
            </a:fld>
            <a:endParaRPr sz="14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6" name="Shape 266"/>
        <p:cNvGrpSpPr/>
        <p:nvPr/>
      </p:nvGrpSpPr>
      <p:grpSpPr>
        <a:xfrm>
          <a:off x="0" y="0"/>
          <a:ext cx="0" cy="0"/>
          <a:chOff x="0" y="0"/>
          <a:chExt cx="0" cy="0"/>
        </a:xfrm>
      </p:grpSpPr>
      <p:sp>
        <p:nvSpPr>
          <p:cNvPr id="267" name="Google Shape;267;p31"/>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268" name="Google Shape;268;p31"/>
          <p:cNvSpPr/>
          <p:nvPr/>
        </p:nvSpPr>
        <p:spPr>
          <a:xfrm>
            <a:off x="578550" y="1153450"/>
            <a:ext cx="7888200" cy="3552600"/>
          </a:xfrm>
          <a:prstGeom prst="rect">
            <a:avLst/>
          </a:prstGeom>
          <a:solidFill>
            <a:srgbClr val="FCBD2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Fira Sans"/>
                <a:ea typeface="Fira Sans"/>
                <a:cs typeface="Fira Sans"/>
                <a:sym typeface="Fira Sans"/>
              </a:rPr>
              <a:t>         </a:t>
            </a:r>
            <a:r>
              <a:rPr b="1" i="0" lang="en" sz="2000" u="none" cap="none" strike="noStrike">
                <a:solidFill>
                  <a:srgbClr val="000000"/>
                </a:solidFill>
                <a:latin typeface="Fira Sans"/>
                <a:ea typeface="Fira Sans"/>
                <a:cs typeface="Fira Sans"/>
                <a:sym typeface="Fira Sans"/>
              </a:rPr>
              <a:t>IDEA:</a:t>
            </a:r>
            <a:endParaRPr b="1" i="0" sz="2000" u="none" cap="none" strike="noStrike">
              <a:solidFill>
                <a:srgbClr val="000000"/>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Fira Sans"/>
              <a:ea typeface="Fira Sans"/>
              <a:cs typeface="Fira Sans"/>
              <a:sym typeface="Fira Sans"/>
            </a:endParaRPr>
          </a:p>
          <a:p>
            <a:pPr indent="-342900" lvl="0" marL="457200" marR="0" rtl="0" algn="l">
              <a:lnSpc>
                <a:spcPct val="100000"/>
              </a:lnSpc>
              <a:spcBef>
                <a:spcPts val="0"/>
              </a:spcBef>
              <a:spcAft>
                <a:spcPts val="0"/>
              </a:spcAft>
              <a:buClr>
                <a:srgbClr val="000000"/>
              </a:buClr>
              <a:buSzPts val="1800"/>
              <a:buFont typeface="Fira Sans"/>
              <a:buChar char="●"/>
            </a:pPr>
            <a:r>
              <a:rPr b="0" i="0" lang="en" sz="1800" u="none" cap="none" strike="noStrike">
                <a:solidFill>
                  <a:srgbClr val="000000"/>
                </a:solidFill>
                <a:latin typeface="Fira Sans"/>
                <a:ea typeface="Fira Sans"/>
                <a:cs typeface="Fira Sans"/>
                <a:sym typeface="Fira Sans"/>
              </a:rPr>
              <a:t>An encryption technique has been proposed by using a 256-bit secret key using receiver attributes (RASK), DNA coding and Mealy machine.</a:t>
            </a:r>
            <a:endParaRPr b="0" i="0" sz="1800" u="none" cap="none" strike="noStrike">
              <a:solidFill>
                <a:srgbClr val="000000"/>
              </a:solidFill>
              <a:latin typeface="Fira Sans"/>
              <a:ea typeface="Fira Sans"/>
              <a:cs typeface="Fira Sans"/>
              <a:sym typeface="Fira Sans"/>
            </a:endParaRPr>
          </a:p>
          <a:p>
            <a:pPr indent="0" lvl="0" marL="91440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a:ea typeface="Fira Sans"/>
                <a:cs typeface="Fira Sans"/>
                <a:sym typeface="Fira Sans"/>
              </a:rPr>
              <a:t> </a:t>
            </a:r>
            <a:endParaRPr b="0" i="0" sz="1800" u="none" cap="none" strike="noStrike">
              <a:solidFill>
                <a:srgbClr val="000000"/>
              </a:solidFill>
              <a:latin typeface="Fira Sans"/>
              <a:ea typeface="Fira Sans"/>
              <a:cs typeface="Fira Sans"/>
              <a:sym typeface="Fira Sans"/>
            </a:endParaRPr>
          </a:p>
          <a:p>
            <a:pPr indent="-342900" lvl="0" marL="457200" marR="0" rtl="0" algn="l">
              <a:lnSpc>
                <a:spcPct val="100000"/>
              </a:lnSpc>
              <a:spcBef>
                <a:spcPts val="0"/>
              </a:spcBef>
              <a:spcAft>
                <a:spcPts val="0"/>
              </a:spcAft>
              <a:buClr>
                <a:srgbClr val="000000"/>
              </a:buClr>
              <a:buSzPts val="1800"/>
              <a:buFont typeface="Fira Sans"/>
              <a:buChar char="●"/>
            </a:pPr>
            <a:r>
              <a:rPr b="0" i="0" lang="en" sz="1800" u="none" cap="none" strike="noStrike">
                <a:solidFill>
                  <a:srgbClr val="000000"/>
                </a:solidFill>
                <a:latin typeface="Fira Sans"/>
                <a:ea typeface="Fira Sans"/>
                <a:cs typeface="Fira Sans"/>
                <a:sym typeface="Fira Sans"/>
              </a:rPr>
              <a:t>To improve data security, a key-pair generator is used to generate public and private keys for the sender and receiver. This is to ensure secure exchanging of parameters between the sender and the receiver.</a:t>
            </a:r>
            <a:endParaRPr b="0" i="0" sz="1800" u="none" cap="none" strike="noStrike">
              <a:solidFill>
                <a:srgbClr val="000000"/>
              </a:solidFill>
              <a:latin typeface="Fira Sans"/>
              <a:ea typeface="Fira Sans"/>
              <a:cs typeface="Fira Sans"/>
              <a:sym typeface="Fira Sans"/>
            </a:endParaRPr>
          </a:p>
          <a:p>
            <a:pPr indent="0" lvl="0" marL="9144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Fira Sans"/>
              <a:ea typeface="Fira Sans"/>
              <a:cs typeface="Fira Sans"/>
              <a:sym typeface="Fira Sans"/>
            </a:endParaRPr>
          </a:p>
          <a:p>
            <a:pPr indent="-342900" lvl="0" marL="457200" marR="0" rtl="0" algn="l">
              <a:lnSpc>
                <a:spcPct val="100000"/>
              </a:lnSpc>
              <a:spcBef>
                <a:spcPts val="0"/>
              </a:spcBef>
              <a:spcAft>
                <a:spcPts val="0"/>
              </a:spcAft>
              <a:buClr>
                <a:srgbClr val="000000"/>
              </a:buClr>
              <a:buSzPts val="1800"/>
              <a:buFont typeface="Fira Sans"/>
              <a:buChar char="●"/>
            </a:pPr>
            <a:r>
              <a:rPr b="0" i="0" lang="en" sz="1800" u="none" cap="none" strike="noStrike">
                <a:solidFill>
                  <a:srgbClr val="000000"/>
                </a:solidFill>
                <a:latin typeface="Fira Sans"/>
                <a:ea typeface="Fira Sans"/>
                <a:cs typeface="Fira Sans"/>
                <a:sym typeface="Fira Sans"/>
              </a:rPr>
              <a:t>Intron sequence is also generated using some other receiver attributes.</a:t>
            </a:r>
            <a:endParaRPr b="0" i="0" sz="1800" u="none" cap="none" strike="noStrike">
              <a:solidFill>
                <a:srgbClr val="000000"/>
              </a:solidFill>
              <a:latin typeface="Fira Sans"/>
              <a:ea typeface="Fira Sans"/>
              <a:cs typeface="Fira Sans"/>
              <a:sym typeface="Fira Sans"/>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Fira Sans"/>
              <a:ea typeface="Fira Sans"/>
              <a:cs typeface="Fira Sans"/>
              <a:sym typeface="Fira Sans"/>
            </a:endParaRPr>
          </a:p>
        </p:txBody>
      </p:sp>
      <p:sp>
        <p:nvSpPr>
          <p:cNvPr id="269" name="Google Shape;269;p31"/>
          <p:cNvSpPr txBox="1"/>
          <p:nvPr/>
        </p:nvSpPr>
        <p:spPr>
          <a:xfrm>
            <a:off x="423900" y="250875"/>
            <a:ext cx="7859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Fira Sans"/>
                <a:ea typeface="Fira Sans"/>
                <a:cs typeface="Fira Sans"/>
                <a:sym typeface="Fira Sans"/>
              </a:rPr>
              <a:t>Proposed Work </a:t>
            </a:r>
            <a:endParaRPr b="1" i="0" sz="3600" u="none" cap="none" strike="noStrike">
              <a:solidFill>
                <a:srgbClr val="FFFFFF"/>
              </a:solidFill>
              <a:latin typeface="Fira Sans"/>
              <a:ea typeface="Fira Sans"/>
              <a:cs typeface="Fira Sans"/>
              <a:sym typeface="Fira Sans"/>
            </a:endParaRPr>
          </a:p>
        </p:txBody>
      </p:sp>
      <p:sp>
        <p:nvSpPr>
          <p:cNvPr id="270" name="Google Shape;270;p31"/>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 name="Shape 61"/>
        <p:cNvGrpSpPr/>
        <p:nvPr/>
      </p:nvGrpSpPr>
      <p:grpSpPr>
        <a:xfrm>
          <a:off x="0" y="0"/>
          <a:ext cx="0" cy="0"/>
          <a:chOff x="0" y="0"/>
          <a:chExt cx="0" cy="0"/>
        </a:xfrm>
      </p:grpSpPr>
      <p:sp>
        <p:nvSpPr>
          <p:cNvPr id="62" name="Google Shape;62;p14"/>
          <p:cNvSpPr txBox="1"/>
          <p:nvPr/>
        </p:nvSpPr>
        <p:spPr>
          <a:xfrm>
            <a:off x="3343650" y="154525"/>
            <a:ext cx="538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63" name="Google Shape;63;p14"/>
          <p:cNvSpPr txBox="1"/>
          <p:nvPr/>
        </p:nvSpPr>
        <p:spPr>
          <a:xfrm>
            <a:off x="485550" y="57475"/>
            <a:ext cx="84432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000000"/>
              </a:solidFill>
              <a:latin typeface="Fira Sans"/>
              <a:ea typeface="Fira Sans"/>
              <a:cs typeface="Fira Sans"/>
              <a:sym typeface="Fira Sans"/>
            </a:endParaRPr>
          </a:p>
        </p:txBody>
      </p:sp>
      <p:sp>
        <p:nvSpPr>
          <p:cNvPr id="64" name="Google Shape;64;p14"/>
          <p:cNvSpPr/>
          <p:nvPr/>
        </p:nvSpPr>
        <p:spPr>
          <a:xfrm>
            <a:off x="485550" y="1190075"/>
            <a:ext cx="8165700" cy="3675000"/>
          </a:xfrm>
          <a:prstGeom prst="rect">
            <a:avLst/>
          </a:prstGeom>
          <a:solidFill>
            <a:srgbClr val="EC3A3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4"/>
          <p:cNvSpPr txBox="1"/>
          <p:nvPr/>
        </p:nvSpPr>
        <p:spPr>
          <a:xfrm>
            <a:off x="3119700" y="208925"/>
            <a:ext cx="580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66" name="Google Shape;66;p14"/>
          <p:cNvSpPr txBox="1"/>
          <p:nvPr/>
        </p:nvSpPr>
        <p:spPr>
          <a:xfrm>
            <a:off x="-650950" y="0"/>
            <a:ext cx="102177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Fira Sans"/>
                <a:ea typeface="Fira Sans"/>
                <a:cs typeface="Fira Sans"/>
                <a:sym typeface="Fira Sans"/>
              </a:rPr>
              <a:t>Incidents of attacks due to lack of confidentiality </a:t>
            </a:r>
            <a:endParaRPr b="1" i="0" sz="3600" u="none" cap="none" strike="noStrike">
              <a:solidFill>
                <a:srgbClr val="FFFFFF"/>
              </a:solidFill>
              <a:latin typeface="Fira Sans"/>
              <a:ea typeface="Fira Sans"/>
              <a:cs typeface="Fira Sans"/>
              <a:sym typeface="Fira Sans"/>
            </a:endParaRPr>
          </a:p>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Fira Sans"/>
              <a:ea typeface="Fira Sans"/>
              <a:cs typeface="Fira Sans"/>
              <a:sym typeface="Fira Sans"/>
            </a:endParaRPr>
          </a:p>
        </p:txBody>
      </p:sp>
      <p:sp>
        <p:nvSpPr>
          <p:cNvPr id="67" name="Google Shape;67;p14"/>
          <p:cNvSpPr txBox="1"/>
          <p:nvPr/>
        </p:nvSpPr>
        <p:spPr>
          <a:xfrm>
            <a:off x="654600" y="1263700"/>
            <a:ext cx="7923000" cy="165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Fira Sans"/>
                <a:ea typeface="Fira Sans"/>
                <a:cs typeface="Fira Sans"/>
                <a:sym typeface="Fira Sans"/>
              </a:rPr>
              <a:t>Facebook:</a:t>
            </a:r>
            <a:endParaRPr b="0" i="0" sz="2000" u="none" cap="none" strike="noStrike">
              <a:solidFill>
                <a:schemeClr val="dk1"/>
              </a:solidFill>
              <a:latin typeface="Fira Sans"/>
              <a:ea typeface="Fira Sans"/>
              <a:cs typeface="Fira Sans"/>
              <a:sym typeface="Fira Sans"/>
            </a:endParaRPr>
          </a:p>
          <a:p>
            <a:pPr indent="0" lvl="0" marL="0" marR="0" rtl="0" algn="l">
              <a:lnSpc>
                <a:spcPct val="100000"/>
              </a:lnSpc>
              <a:spcBef>
                <a:spcPts val="400"/>
              </a:spcBef>
              <a:spcAft>
                <a:spcPts val="400"/>
              </a:spcAft>
              <a:buClr>
                <a:srgbClr val="000000"/>
              </a:buClr>
              <a:buSzPts val="1800"/>
              <a:buFont typeface="Arial"/>
              <a:buNone/>
            </a:pPr>
            <a:r>
              <a:rPr b="0" i="0" lang="en" sz="1800" u="none" cap="none" strike="noStrike">
                <a:solidFill>
                  <a:schemeClr val="dk1"/>
                </a:solidFill>
                <a:latin typeface="Fira Sans"/>
                <a:ea typeface="Fira Sans"/>
                <a:cs typeface="Fira Sans"/>
                <a:sym typeface="Fira Sans"/>
              </a:rPr>
              <a:t>In April 2019, two datasets from Facebook apps had been exposed to the public internet. The data related to more than 530 million Facebook users and included phone numbers. In April 2021, the data was posted for free on the dark web indicating new and real criminal intent</a:t>
            </a:r>
            <a:r>
              <a:rPr b="0" i="0" lang="en" sz="1800" u="none" cap="none" strike="noStrike">
                <a:solidFill>
                  <a:schemeClr val="dk1"/>
                </a:solidFill>
                <a:latin typeface="Arial"/>
                <a:ea typeface="Arial"/>
                <a:cs typeface="Arial"/>
                <a:sym typeface="Arial"/>
              </a:rPr>
              <a:t>.</a:t>
            </a:r>
            <a:endParaRPr b="0" i="0" sz="1800" u="none" cap="none" strike="noStrike">
              <a:solidFill>
                <a:schemeClr val="dk1"/>
              </a:solidFill>
              <a:latin typeface="Fira Sans"/>
              <a:ea typeface="Fira Sans"/>
              <a:cs typeface="Fira Sans"/>
              <a:sym typeface="Fira Sans"/>
            </a:endParaRPr>
          </a:p>
        </p:txBody>
      </p:sp>
      <p:sp>
        <p:nvSpPr>
          <p:cNvPr id="68" name="Google Shape;68;p14"/>
          <p:cNvSpPr txBox="1"/>
          <p:nvPr/>
        </p:nvSpPr>
        <p:spPr>
          <a:xfrm>
            <a:off x="654600" y="2864350"/>
            <a:ext cx="7834800" cy="192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Fira Sans"/>
                <a:ea typeface="Fira Sans"/>
                <a:cs typeface="Fira Sans"/>
                <a:sym typeface="Fira Sans"/>
              </a:rPr>
              <a:t>Alibaba:</a:t>
            </a:r>
            <a:endParaRPr b="1" i="0" sz="2000" u="none" cap="none" strike="noStrike">
              <a:solidFill>
                <a:schemeClr val="dk1"/>
              </a:solidFill>
              <a:latin typeface="Fira Sans"/>
              <a:ea typeface="Fira Sans"/>
              <a:cs typeface="Fira Sans"/>
              <a:sym typeface="Fira Sans"/>
            </a:endParaRPr>
          </a:p>
          <a:p>
            <a:pPr indent="0" lvl="0" marL="0" marR="0" rtl="0" algn="l">
              <a:lnSpc>
                <a:spcPct val="100000"/>
              </a:lnSpc>
              <a:spcBef>
                <a:spcPts val="400"/>
              </a:spcBef>
              <a:spcAft>
                <a:spcPts val="400"/>
              </a:spcAft>
              <a:buClr>
                <a:schemeClr val="dk1"/>
              </a:buClr>
              <a:buSzPts val="1100"/>
              <a:buFont typeface="Arial"/>
              <a:buNone/>
            </a:pPr>
            <a:r>
              <a:rPr b="0" i="0" lang="en" sz="1800" u="none" cap="none" strike="noStrike">
                <a:solidFill>
                  <a:schemeClr val="dk1"/>
                </a:solidFill>
                <a:latin typeface="Fira Sans"/>
                <a:ea typeface="Fira Sans"/>
                <a:cs typeface="Fira Sans"/>
                <a:sym typeface="Fira Sans"/>
              </a:rPr>
              <a:t>In November of 2019, an attack hit Alibaba Chinese shopping website Taobao</a:t>
            </a:r>
            <a:r>
              <a:rPr b="0" i="0" lang="en" sz="1800" u="none" cap="none" strike="noStrike">
                <a:solidFill>
                  <a:schemeClr val="hlink"/>
                </a:solidFill>
                <a:uFill>
                  <a:noFill/>
                </a:uFill>
                <a:latin typeface="Fira Sans"/>
                <a:ea typeface="Fira Sans"/>
                <a:cs typeface="Fira Sans"/>
                <a:sym typeface="Fira Sans"/>
                <a:hlinkClick r:id="rId3"/>
              </a:rPr>
              <a:t> that impacted more than 1.1 billion pieces of user dat</a:t>
            </a:r>
            <a:r>
              <a:rPr b="0" i="0" lang="en" sz="1800" u="none" cap="none" strike="noStrike">
                <a:solidFill>
                  <a:schemeClr val="dk1"/>
                </a:solidFill>
                <a:latin typeface="Fira Sans"/>
                <a:ea typeface="Fira Sans"/>
                <a:cs typeface="Fira Sans"/>
                <a:sym typeface="Fira Sans"/>
              </a:rPr>
              <a:t>a. A Chinese software developer trawled the site, secretly scraping user information until Alibaba noticed what was happening. The stolen data included user IDs, mobile phone numbers, and customer comments.</a:t>
            </a:r>
            <a:endParaRPr b="0" i="0" sz="1800" u="none" cap="none" strike="noStrike">
              <a:solidFill>
                <a:schemeClr val="dk1"/>
              </a:solidFill>
              <a:latin typeface="Fira Sans"/>
              <a:ea typeface="Fira Sans"/>
              <a:cs typeface="Fira Sans"/>
              <a:sym typeface="Fira Sans"/>
            </a:endParaRPr>
          </a:p>
        </p:txBody>
      </p:sp>
      <p:sp>
        <p:nvSpPr>
          <p:cNvPr id="69" name="Google Shape;69;p14"/>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b="1" lang="en">
                <a:solidFill>
                  <a:srgbClr val="FFFFFF"/>
                </a:solidFill>
              </a:rPr>
              <a:t>‹#›</a:t>
            </a:fld>
            <a:endParaRPr b="1">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4" name="Shape 274"/>
        <p:cNvGrpSpPr/>
        <p:nvPr/>
      </p:nvGrpSpPr>
      <p:grpSpPr>
        <a:xfrm>
          <a:off x="0" y="0"/>
          <a:ext cx="0" cy="0"/>
          <a:chOff x="0" y="0"/>
          <a:chExt cx="0" cy="0"/>
        </a:xfrm>
      </p:grpSpPr>
      <p:sp>
        <p:nvSpPr>
          <p:cNvPr id="275" name="Google Shape;275;p32"/>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76" name="Google Shape;276;p32"/>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277" name="Google Shape;277;p32"/>
          <p:cNvSpPr/>
          <p:nvPr/>
        </p:nvSpPr>
        <p:spPr>
          <a:xfrm>
            <a:off x="507600" y="735750"/>
            <a:ext cx="8128800" cy="3672000"/>
          </a:xfrm>
          <a:prstGeom prst="rect">
            <a:avLst/>
          </a:prstGeom>
          <a:solidFill>
            <a:srgbClr val="4949E7"/>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Fira Sans"/>
                <a:ea typeface="Fira Sans"/>
                <a:cs typeface="Fira Sans"/>
                <a:sym typeface="Fira Sans"/>
              </a:rPr>
              <a:t>        STEPS:</a:t>
            </a:r>
            <a:endParaRPr b="1" i="0" sz="2000" u="none" cap="none" strike="noStrike">
              <a:solidFill>
                <a:srgbClr val="000000"/>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500"/>
              <a:buFont typeface="Arial"/>
              <a:buNone/>
            </a:pPr>
            <a:r>
              <a:t/>
            </a:r>
            <a:endParaRPr b="1" i="0" sz="500" u="none" cap="none" strike="noStrike">
              <a:solidFill>
                <a:srgbClr val="000000"/>
              </a:solidFill>
              <a:latin typeface="Fira Sans"/>
              <a:ea typeface="Fira Sans"/>
              <a:cs typeface="Fira Sans"/>
              <a:sym typeface="Fira Sans"/>
            </a:endParaRPr>
          </a:p>
          <a:p>
            <a:pPr indent="-342900" lvl="0" marL="457200" marR="0" rtl="0" algn="l">
              <a:lnSpc>
                <a:spcPct val="100000"/>
              </a:lnSpc>
              <a:spcBef>
                <a:spcPts val="0"/>
              </a:spcBef>
              <a:spcAft>
                <a:spcPts val="0"/>
              </a:spcAft>
              <a:buClr>
                <a:srgbClr val="000000"/>
              </a:buClr>
              <a:buSzPts val="1800"/>
              <a:buFont typeface="Fira Sans"/>
              <a:buChar char="●"/>
            </a:pPr>
            <a:r>
              <a:rPr b="1" i="0" lang="en" sz="1800" u="none" cap="none" strike="noStrike">
                <a:solidFill>
                  <a:srgbClr val="000000"/>
                </a:solidFill>
                <a:latin typeface="Fira Sans"/>
                <a:ea typeface="Fira Sans"/>
                <a:cs typeface="Fira Sans"/>
                <a:sym typeface="Fira Sans"/>
              </a:rPr>
              <a:t>Key Generation: </a:t>
            </a:r>
            <a:r>
              <a:rPr b="0" i="0" lang="en" sz="1800" u="none" cap="none" strike="noStrike">
                <a:solidFill>
                  <a:srgbClr val="000000"/>
                </a:solidFill>
                <a:latin typeface="Fira Sans"/>
                <a:ea typeface="Fira Sans"/>
                <a:cs typeface="Fira Sans"/>
                <a:sym typeface="Fira Sans"/>
              </a:rPr>
              <a:t>The sender performs the key generation process based on the attributes collected from the receiver: </a:t>
            </a:r>
            <a:r>
              <a:rPr b="0" i="0" lang="en" sz="1800" u="none" cap="none" strike="noStrike">
                <a:solidFill>
                  <a:schemeClr val="dk1"/>
                </a:solidFill>
                <a:latin typeface="Fira Sans"/>
                <a:ea typeface="Fira Sans"/>
                <a:cs typeface="Fira Sans"/>
                <a:sym typeface="Fira Sans"/>
              </a:rPr>
              <a:t>email ID &amp; MAC address and a 10 Digit Random alphanumeric</a:t>
            </a:r>
            <a:r>
              <a:rPr b="0" i="0" lang="en" sz="1800" u="none" cap="none" strike="noStrike">
                <a:solidFill>
                  <a:srgbClr val="000000"/>
                </a:solidFill>
                <a:latin typeface="Fira Sans"/>
                <a:ea typeface="Fira Sans"/>
                <a:cs typeface="Fira Sans"/>
                <a:sym typeface="Fira Sans"/>
              </a:rPr>
              <a:t>. The attribute values received in the encrypted form are decrypted using the sender’s private key and receiver’s public key.</a:t>
            </a:r>
            <a:endParaRPr b="0" i="0" sz="1800" u="none" cap="none" strike="noStrike">
              <a:solidFill>
                <a:srgbClr val="000000"/>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Fira Sans"/>
              <a:ea typeface="Fira Sans"/>
              <a:cs typeface="Fira Sans"/>
              <a:sym typeface="Fira Sans"/>
            </a:endParaRPr>
          </a:p>
          <a:p>
            <a:pPr indent="-342900" lvl="0" marL="457200" marR="0" rtl="0" algn="l">
              <a:lnSpc>
                <a:spcPct val="100000"/>
              </a:lnSpc>
              <a:spcBef>
                <a:spcPts val="0"/>
              </a:spcBef>
              <a:spcAft>
                <a:spcPts val="0"/>
              </a:spcAft>
              <a:buClr>
                <a:srgbClr val="000000"/>
              </a:buClr>
              <a:buSzPts val="1800"/>
              <a:buFont typeface="Fira Sans"/>
              <a:buChar char="●"/>
            </a:pPr>
            <a:r>
              <a:rPr b="1" i="0" lang="en" sz="1800" u="none" cap="none" strike="noStrike">
                <a:solidFill>
                  <a:srgbClr val="000000"/>
                </a:solidFill>
                <a:latin typeface="Fira Sans"/>
                <a:ea typeface="Fira Sans"/>
                <a:cs typeface="Fira Sans"/>
                <a:sym typeface="Fira Sans"/>
              </a:rPr>
              <a:t>Generation of DNA based Mealy machine (DNAMM):  </a:t>
            </a:r>
            <a:r>
              <a:rPr b="0" i="0" lang="en" sz="1800" u="none" cap="none" strike="noStrike">
                <a:solidFill>
                  <a:srgbClr val="000000"/>
                </a:solidFill>
                <a:latin typeface="Fira Sans"/>
                <a:ea typeface="Fira Sans"/>
                <a:cs typeface="Fira Sans"/>
                <a:sym typeface="Fira Sans"/>
              </a:rPr>
              <a:t>The sender generates the state table and output table. DNAMM is generated using 16 DNA bases of the output table and further 16 characters from both the state table and output table are converted into the corresponding DNA base using </a:t>
            </a:r>
            <a:r>
              <a:rPr b="0" i="0" lang="en" sz="1800" u="none" cap="none" strike="noStrike">
                <a:solidFill>
                  <a:schemeClr val="dk1"/>
                </a:solidFill>
                <a:latin typeface="Fira Sans"/>
                <a:ea typeface="Fira Sans"/>
                <a:cs typeface="Fira Sans"/>
                <a:sym typeface="Fira Sans"/>
              </a:rPr>
              <a:t>randomly selected </a:t>
            </a:r>
            <a:r>
              <a:rPr b="0" i="0" lang="en" sz="1800" u="none" cap="none" strike="noStrike">
                <a:solidFill>
                  <a:srgbClr val="000000"/>
                </a:solidFill>
                <a:latin typeface="Fira Sans"/>
                <a:ea typeface="Fira Sans"/>
                <a:cs typeface="Fira Sans"/>
                <a:sym typeface="Fira Sans"/>
              </a:rPr>
              <a:t>Row Number (R1) from Row Table.</a:t>
            </a:r>
            <a:endParaRPr b="0" i="0" sz="1800" u="none" cap="none" strike="noStrike">
              <a:solidFill>
                <a:srgbClr val="000000"/>
              </a:solidFill>
              <a:latin typeface="Fira Sans"/>
              <a:ea typeface="Fira Sans"/>
              <a:cs typeface="Fira Sans"/>
              <a:sym typeface="Fira Sans"/>
            </a:endParaRPr>
          </a:p>
        </p:txBody>
      </p:sp>
      <p:sp>
        <p:nvSpPr>
          <p:cNvPr id="278" name="Google Shape;278;p32"/>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2" name="Shape 282"/>
        <p:cNvGrpSpPr/>
        <p:nvPr/>
      </p:nvGrpSpPr>
      <p:grpSpPr>
        <a:xfrm>
          <a:off x="0" y="0"/>
          <a:ext cx="0" cy="0"/>
          <a:chOff x="0" y="0"/>
          <a:chExt cx="0" cy="0"/>
        </a:xfrm>
      </p:grpSpPr>
      <p:sp>
        <p:nvSpPr>
          <p:cNvPr id="283" name="Google Shape;283;p33"/>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84" name="Google Shape;284;p33"/>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285" name="Google Shape;285;p33"/>
          <p:cNvSpPr/>
          <p:nvPr/>
        </p:nvSpPr>
        <p:spPr>
          <a:xfrm>
            <a:off x="595400" y="443250"/>
            <a:ext cx="7779000" cy="4257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Fira Sans"/>
              <a:buChar char="●"/>
            </a:pPr>
            <a:r>
              <a:rPr b="1" i="0" lang="en" sz="1800" u="none" cap="none" strike="noStrike">
                <a:solidFill>
                  <a:srgbClr val="000000"/>
                </a:solidFill>
                <a:latin typeface="Fira Sans"/>
                <a:ea typeface="Fira Sans"/>
                <a:cs typeface="Fira Sans"/>
                <a:sym typeface="Fira Sans"/>
              </a:rPr>
              <a:t>Intron Sequence Generation: </a:t>
            </a:r>
            <a:r>
              <a:rPr b="0" i="0" lang="en" sz="1800" u="none" cap="none" strike="noStrike">
                <a:solidFill>
                  <a:srgbClr val="000000"/>
                </a:solidFill>
                <a:latin typeface="Fira Sans"/>
                <a:ea typeface="Fira Sans"/>
                <a:cs typeface="Fira Sans"/>
                <a:sym typeface="Fira Sans"/>
              </a:rPr>
              <a:t>Intron sequence is generated from receiver attributes: Mobile number and Date of birth.</a:t>
            </a:r>
            <a:endParaRPr b="0" i="0" sz="1800" u="none" cap="none" strike="noStrike">
              <a:solidFill>
                <a:srgbClr val="000000"/>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Fira Sans"/>
              <a:ea typeface="Fira Sans"/>
              <a:cs typeface="Fira Sans"/>
              <a:sym typeface="Fira Sans"/>
            </a:endParaRPr>
          </a:p>
          <a:p>
            <a:pPr indent="-342900" lvl="0" marL="457200" marR="0" rtl="0" algn="l">
              <a:lnSpc>
                <a:spcPct val="100000"/>
              </a:lnSpc>
              <a:spcBef>
                <a:spcPts val="0"/>
              </a:spcBef>
              <a:spcAft>
                <a:spcPts val="0"/>
              </a:spcAft>
              <a:buClr>
                <a:srgbClr val="000000"/>
              </a:buClr>
              <a:buSzPts val="1800"/>
              <a:buFont typeface="Fira Sans"/>
              <a:buChar char="●"/>
            </a:pPr>
            <a:r>
              <a:rPr b="1" i="0" lang="en" sz="1800" u="none" cap="none" strike="noStrike">
                <a:solidFill>
                  <a:srgbClr val="000000"/>
                </a:solidFill>
                <a:latin typeface="Fira Sans"/>
                <a:ea typeface="Fira Sans"/>
                <a:cs typeface="Fira Sans"/>
                <a:sym typeface="Fira Sans"/>
              </a:rPr>
              <a:t>Encryption: </a:t>
            </a:r>
            <a:r>
              <a:rPr b="0" i="0" lang="en" sz="1800" u="none" cap="none" strike="noStrike">
                <a:solidFill>
                  <a:srgbClr val="000000"/>
                </a:solidFill>
                <a:latin typeface="Fira Sans"/>
                <a:ea typeface="Fira Sans"/>
                <a:cs typeface="Fira Sans"/>
                <a:sym typeface="Fira Sans"/>
              </a:rPr>
              <a:t>The sender selects the plaintext and convert each character into ASCII then into binary which is then finally converted into Ciphertext DNA sequence by using RASK (Receiver Attribute Secret Key) and Intron sequence.</a:t>
            </a:r>
            <a:endParaRPr b="0" i="0" sz="1800" u="none" cap="none" strike="noStrike">
              <a:solidFill>
                <a:srgbClr val="000000"/>
              </a:solidFill>
              <a:latin typeface="Fira Sans"/>
              <a:ea typeface="Fira Sans"/>
              <a:cs typeface="Fira Sans"/>
              <a:sym typeface="Fira Sans"/>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Fira Sans"/>
              <a:ea typeface="Fira Sans"/>
              <a:cs typeface="Fira Sans"/>
              <a:sym typeface="Fira Sans"/>
            </a:endParaRPr>
          </a:p>
          <a:p>
            <a:pPr indent="-342900" lvl="0" marL="457200" marR="0" rtl="0" algn="l">
              <a:lnSpc>
                <a:spcPct val="100000"/>
              </a:lnSpc>
              <a:spcBef>
                <a:spcPts val="0"/>
              </a:spcBef>
              <a:spcAft>
                <a:spcPts val="0"/>
              </a:spcAft>
              <a:buClr>
                <a:srgbClr val="000000"/>
              </a:buClr>
              <a:buSzPts val="1800"/>
              <a:buFont typeface="Fira Sans"/>
              <a:buChar char="●"/>
            </a:pPr>
            <a:r>
              <a:rPr b="0" i="0" lang="en" sz="1800" u="none" cap="none" strike="noStrike">
                <a:solidFill>
                  <a:srgbClr val="000000"/>
                </a:solidFill>
                <a:latin typeface="Fira Sans"/>
                <a:ea typeface="Fira Sans"/>
                <a:cs typeface="Fira Sans"/>
                <a:sym typeface="Fira Sans"/>
              </a:rPr>
              <a:t>Ciphertext, DNAMM, Row table, initial state and Intron sequence is sent to sender through Enhanced ElGamal cryptosystem.</a:t>
            </a:r>
            <a:endParaRPr b="0" i="0" sz="1800" u="none" cap="none" strike="noStrike">
              <a:solidFill>
                <a:srgbClr val="000000"/>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Fira Sans"/>
              <a:ea typeface="Fira Sans"/>
              <a:cs typeface="Fira Sans"/>
              <a:sym typeface="Fira Sans"/>
            </a:endParaRPr>
          </a:p>
          <a:p>
            <a:pPr indent="-342900" lvl="0" marL="457200" marR="0" rtl="0" algn="l">
              <a:lnSpc>
                <a:spcPct val="100000"/>
              </a:lnSpc>
              <a:spcBef>
                <a:spcPts val="0"/>
              </a:spcBef>
              <a:spcAft>
                <a:spcPts val="0"/>
              </a:spcAft>
              <a:buClr>
                <a:srgbClr val="000000"/>
              </a:buClr>
              <a:buSzPts val="1800"/>
              <a:buFont typeface="Fira Sans"/>
              <a:buChar char="●"/>
            </a:pPr>
            <a:r>
              <a:rPr b="1" i="0" lang="en" sz="1800" u="none" cap="none" strike="noStrike">
                <a:solidFill>
                  <a:srgbClr val="000000"/>
                </a:solidFill>
                <a:latin typeface="Fira Sans"/>
                <a:ea typeface="Fira Sans"/>
                <a:cs typeface="Fira Sans"/>
                <a:sym typeface="Fira Sans"/>
              </a:rPr>
              <a:t>Decryption: </a:t>
            </a:r>
            <a:r>
              <a:rPr b="0" i="0" lang="en" sz="1800" u="none" cap="none" strike="noStrike">
                <a:solidFill>
                  <a:srgbClr val="000000"/>
                </a:solidFill>
                <a:latin typeface="Fira Sans"/>
                <a:ea typeface="Fira Sans"/>
                <a:cs typeface="Fira Sans"/>
                <a:sym typeface="Fira Sans"/>
              </a:rPr>
              <a:t>It is just the</a:t>
            </a:r>
            <a:r>
              <a:rPr b="1" i="0" lang="en" sz="1800" u="none" cap="none" strike="noStrike">
                <a:solidFill>
                  <a:srgbClr val="000000"/>
                </a:solidFill>
                <a:latin typeface="Fira Sans"/>
                <a:ea typeface="Fira Sans"/>
                <a:cs typeface="Fira Sans"/>
                <a:sym typeface="Fira Sans"/>
              </a:rPr>
              <a:t> </a:t>
            </a:r>
            <a:r>
              <a:rPr b="0" i="0" lang="en" sz="1800" u="none" cap="none" strike="noStrike">
                <a:solidFill>
                  <a:srgbClr val="000000"/>
                </a:solidFill>
                <a:latin typeface="Fira Sans"/>
                <a:ea typeface="Fira Sans"/>
                <a:cs typeface="Fira Sans"/>
                <a:sym typeface="Fira Sans"/>
              </a:rPr>
              <a:t>reverse process of Encryption process. The receiver decrypts the message using the receiver’s private key and sender’s public key to recover the ciphertext, DNAMM, parameters R1 and R2.</a:t>
            </a:r>
            <a:endParaRPr b="0" i="0" sz="1800" u="none" cap="none" strike="noStrike">
              <a:solidFill>
                <a:srgbClr val="000000"/>
              </a:solidFill>
              <a:latin typeface="Fira Sans"/>
              <a:ea typeface="Fira Sans"/>
              <a:cs typeface="Fira Sans"/>
              <a:sym typeface="Fira Sans"/>
            </a:endParaRPr>
          </a:p>
        </p:txBody>
      </p:sp>
      <p:sp>
        <p:nvSpPr>
          <p:cNvPr id="286" name="Google Shape;286;p33"/>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0" name="Shape 290"/>
        <p:cNvGrpSpPr/>
        <p:nvPr/>
      </p:nvGrpSpPr>
      <p:grpSpPr>
        <a:xfrm>
          <a:off x="0" y="0"/>
          <a:ext cx="0" cy="0"/>
          <a:chOff x="0" y="0"/>
          <a:chExt cx="0" cy="0"/>
        </a:xfrm>
      </p:grpSpPr>
      <p:sp>
        <p:nvSpPr>
          <p:cNvPr id="291" name="Google Shape;291;p34"/>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92" name="Google Shape;292;p34"/>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293" name="Google Shape;293;p34"/>
          <p:cNvSpPr/>
          <p:nvPr/>
        </p:nvSpPr>
        <p:spPr>
          <a:xfrm>
            <a:off x="425225" y="1012375"/>
            <a:ext cx="8373000" cy="3827700"/>
          </a:xfrm>
          <a:prstGeom prst="rect">
            <a:avLst/>
          </a:prstGeom>
          <a:solidFill>
            <a:srgbClr val="EC3A3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25000"/>
              </a:lnSpc>
              <a:spcBef>
                <a:spcPts val="1200"/>
              </a:spcBef>
              <a:spcAft>
                <a:spcPts val="0"/>
              </a:spcAft>
              <a:buClr>
                <a:schemeClr val="dk1"/>
              </a:buClr>
              <a:buSzPts val="1800"/>
              <a:buFont typeface="Fira Sans"/>
              <a:buChar char="●"/>
            </a:pPr>
            <a:r>
              <a:rPr b="1" i="0" lang="en" sz="1800" u="none" cap="none" strike="noStrike">
                <a:solidFill>
                  <a:schemeClr val="dk1"/>
                </a:solidFill>
                <a:latin typeface="Fira Sans"/>
                <a:ea typeface="Fira Sans"/>
                <a:cs typeface="Fira Sans"/>
                <a:sym typeface="Fira Sans"/>
              </a:rPr>
              <a:t>Video streaming platforms:</a:t>
            </a:r>
            <a:endParaRPr b="1" i="0" sz="1800" u="none" cap="none" strike="noStrike">
              <a:solidFill>
                <a:schemeClr val="dk1"/>
              </a:solidFill>
              <a:latin typeface="Fira Sans"/>
              <a:ea typeface="Fira Sans"/>
              <a:cs typeface="Fira Sans"/>
              <a:sym typeface="Fira Sans"/>
            </a:endParaRPr>
          </a:p>
          <a:p>
            <a:pPr indent="0" lvl="0" marL="0" marR="0" rtl="0" algn="l">
              <a:lnSpc>
                <a:spcPct val="125000"/>
              </a:lnSpc>
              <a:spcBef>
                <a:spcPts val="1200"/>
              </a:spcBef>
              <a:spcAft>
                <a:spcPts val="0"/>
              </a:spcAft>
              <a:buClr>
                <a:srgbClr val="000000"/>
              </a:buClr>
              <a:buSzPts val="1600"/>
              <a:buFont typeface="Arial"/>
              <a:buNone/>
            </a:pPr>
            <a:r>
              <a:rPr b="0" i="0" lang="en" sz="1600" u="none" cap="none" strike="noStrike">
                <a:solidFill>
                  <a:schemeClr val="dk1"/>
                </a:solidFill>
                <a:latin typeface="Fira Sans"/>
                <a:ea typeface="Fira Sans"/>
                <a:cs typeface="Fira Sans"/>
                <a:sym typeface="Fira Sans"/>
              </a:rPr>
              <a:t>On-demand streaming services are based entirely on the development of cloud computing technology. End-users benefit from affordable services even though providers use expensive hardware and software. That's possible through fragmenting the service so that anyone can access it for a fraction of the cost.</a:t>
            </a:r>
            <a:endParaRPr b="1" i="0" sz="1900" u="none" cap="none" strike="noStrike">
              <a:solidFill>
                <a:schemeClr val="dk1"/>
              </a:solidFill>
              <a:latin typeface="Fira Sans"/>
              <a:ea typeface="Fira Sans"/>
              <a:cs typeface="Fira Sans"/>
              <a:sym typeface="Fira Sans"/>
            </a:endParaRPr>
          </a:p>
          <a:p>
            <a:pPr indent="-342900" lvl="0" marL="457200" marR="0" rtl="0" algn="l">
              <a:lnSpc>
                <a:spcPct val="125000"/>
              </a:lnSpc>
              <a:spcBef>
                <a:spcPts val="1200"/>
              </a:spcBef>
              <a:spcAft>
                <a:spcPts val="0"/>
              </a:spcAft>
              <a:buClr>
                <a:schemeClr val="dk1"/>
              </a:buClr>
              <a:buSzPts val="1800"/>
              <a:buFont typeface="Fira Sans"/>
              <a:buChar char="●"/>
            </a:pPr>
            <a:r>
              <a:rPr b="1" i="0" lang="en" sz="1800" u="none" cap="none" strike="noStrike">
                <a:solidFill>
                  <a:schemeClr val="dk1"/>
                </a:solidFill>
                <a:latin typeface="Fira Sans"/>
                <a:ea typeface="Fira Sans"/>
                <a:cs typeface="Fira Sans"/>
                <a:sym typeface="Fira Sans"/>
              </a:rPr>
              <a:t>File hosting services:</a:t>
            </a:r>
            <a:endParaRPr b="1" i="0" sz="1800" u="none" cap="none" strike="noStrike">
              <a:solidFill>
                <a:schemeClr val="dk1"/>
              </a:solidFill>
              <a:latin typeface="Fira Sans"/>
              <a:ea typeface="Fira Sans"/>
              <a:cs typeface="Fira Sans"/>
              <a:sym typeface="Fira Sans"/>
            </a:endParaRPr>
          </a:p>
          <a:p>
            <a:pPr indent="0" lvl="0" marL="0" marR="0" rtl="0" algn="l">
              <a:lnSpc>
                <a:spcPct val="125000"/>
              </a:lnSpc>
              <a:spcBef>
                <a:spcPts val="1200"/>
              </a:spcBef>
              <a:spcAft>
                <a:spcPts val="0"/>
              </a:spcAft>
              <a:buClr>
                <a:srgbClr val="000000"/>
              </a:buClr>
              <a:buSzPts val="1600"/>
              <a:buFont typeface="Arial"/>
              <a:buNone/>
            </a:pPr>
            <a:r>
              <a:rPr b="0" i="0" lang="en" sz="1600" u="none" cap="none" strike="noStrike">
                <a:solidFill>
                  <a:schemeClr val="dk1"/>
                </a:solidFill>
                <a:latin typeface="Fira Sans"/>
                <a:ea typeface="Fira Sans"/>
                <a:cs typeface="Fira Sans"/>
                <a:sym typeface="Fira Sans"/>
              </a:rPr>
              <a:t>Cloud storage allows users to access and control file systems remotely, as well as synchronize files in real-time across multiple devices. This is particularly important for users who travel and need to have their documents and business data up-to-date at all times.</a:t>
            </a:r>
            <a:endParaRPr b="0" i="0" sz="1600" u="none" cap="none" strike="noStrike">
              <a:solidFill>
                <a:schemeClr val="dk1"/>
              </a:solidFill>
              <a:latin typeface="Fira Sans"/>
              <a:ea typeface="Fira Sans"/>
              <a:cs typeface="Fira Sans"/>
              <a:sym typeface="Fira Sans"/>
            </a:endParaRPr>
          </a:p>
          <a:p>
            <a:pPr indent="0" lvl="0" marL="0" marR="0" rtl="0" algn="l">
              <a:lnSpc>
                <a:spcPct val="125000"/>
              </a:lnSpc>
              <a:spcBef>
                <a:spcPts val="1200"/>
              </a:spcBef>
              <a:spcAft>
                <a:spcPts val="0"/>
              </a:spcAft>
              <a:buClr>
                <a:schemeClr val="dk1"/>
              </a:buClr>
              <a:buSzPts val="1100"/>
              <a:buFont typeface="Arial"/>
              <a:buNone/>
            </a:pPr>
            <a:r>
              <a:t/>
            </a:r>
            <a:endParaRPr b="1" i="0" sz="18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4"/>
          <p:cNvSpPr txBox="1"/>
          <p:nvPr/>
        </p:nvSpPr>
        <p:spPr>
          <a:xfrm>
            <a:off x="1056525" y="81125"/>
            <a:ext cx="64410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Fira Sans"/>
                <a:ea typeface="Fira Sans"/>
                <a:cs typeface="Fira Sans"/>
                <a:sym typeface="Fira Sans"/>
              </a:rPr>
              <a:t>Real Time Usage </a:t>
            </a:r>
            <a:endParaRPr b="1" i="0" sz="3600" u="none" cap="none" strike="noStrike">
              <a:solidFill>
                <a:srgbClr val="FFFFFF"/>
              </a:solidFill>
              <a:latin typeface="Fira Sans"/>
              <a:ea typeface="Fira Sans"/>
              <a:cs typeface="Fira Sans"/>
              <a:sym typeface="Fira Sans"/>
            </a:endParaRPr>
          </a:p>
        </p:txBody>
      </p:sp>
      <p:sp>
        <p:nvSpPr>
          <p:cNvPr id="295" name="Google Shape;295;p34"/>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fld id="{00000000-1234-1234-1234-123412341234}" type="slidenum">
              <a:rPr lang="en" sz="1400">
                <a:solidFill>
                  <a:srgbClr val="FFFFFF"/>
                </a:solidFill>
              </a:rPr>
              <a:t>‹#›</a:t>
            </a:fld>
            <a:endParaRPr sz="14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9" name="Shape 299"/>
        <p:cNvGrpSpPr/>
        <p:nvPr/>
      </p:nvGrpSpPr>
      <p:grpSpPr>
        <a:xfrm>
          <a:off x="0" y="0"/>
          <a:ext cx="0" cy="0"/>
          <a:chOff x="0" y="0"/>
          <a:chExt cx="0" cy="0"/>
        </a:xfrm>
      </p:grpSpPr>
      <p:sp>
        <p:nvSpPr>
          <p:cNvPr id="300" name="Google Shape;300;p35"/>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01" name="Google Shape;301;p35"/>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02" name="Google Shape;302;p35"/>
          <p:cNvSpPr/>
          <p:nvPr/>
        </p:nvSpPr>
        <p:spPr>
          <a:xfrm>
            <a:off x="463925" y="599725"/>
            <a:ext cx="8223000" cy="3992400"/>
          </a:xfrm>
          <a:prstGeom prst="rect">
            <a:avLst/>
          </a:prstGeom>
          <a:solidFill>
            <a:srgbClr val="FCBD2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25000"/>
              </a:lnSpc>
              <a:spcBef>
                <a:spcPts val="1200"/>
              </a:spcBef>
              <a:spcAft>
                <a:spcPts val="0"/>
              </a:spcAft>
              <a:buClr>
                <a:schemeClr val="dk1"/>
              </a:buClr>
              <a:buSzPts val="1800"/>
              <a:buFont typeface="Fira Sans"/>
              <a:buChar char="●"/>
            </a:pPr>
            <a:r>
              <a:rPr b="1" i="0" lang="en" sz="1800" u="none" cap="none" strike="noStrike">
                <a:solidFill>
                  <a:schemeClr val="dk1"/>
                </a:solidFill>
                <a:latin typeface="Fira Sans"/>
                <a:ea typeface="Fira Sans"/>
                <a:cs typeface="Fira Sans"/>
                <a:sym typeface="Fira Sans"/>
              </a:rPr>
              <a:t>Chatbots:</a:t>
            </a:r>
            <a:endParaRPr b="1" i="0" sz="1800" u="none" cap="none" strike="noStrike">
              <a:solidFill>
                <a:schemeClr val="dk1"/>
              </a:solidFill>
              <a:latin typeface="Fira Sans"/>
              <a:ea typeface="Fira Sans"/>
              <a:cs typeface="Fira Sans"/>
              <a:sym typeface="Fira Sans"/>
            </a:endParaRPr>
          </a:p>
          <a:p>
            <a:pPr indent="0" lvl="0" marL="0" marR="0" rtl="0" algn="l">
              <a:lnSpc>
                <a:spcPct val="125000"/>
              </a:lnSpc>
              <a:spcBef>
                <a:spcPts val="1200"/>
              </a:spcBef>
              <a:spcAft>
                <a:spcPts val="0"/>
              </a:spcAft>
              <a:buClr>
                <a:srgbClr val="000000"/>
              </a:buClr>
              <a:buSzPts val="1500"/>
              <a:buFont typeface="Arial"/>
              <a:buNone/>
            </a:pPr>
            <a:r>
              <a:rPr b="0" i="0" lang="en" sz="1500" u="none" cap="none" strike="noStrike">
                <a:solidFill>
                  <a:schemeClr val="dk1"/>
                </a:solidFill>
                <a:latin typeface="Fira Sans"/>
                <a:ea typeface="Fira Sans"/>
                <a:cs typeface="Fira Sans"/>
                <a:sym typeface="Fira Sans"/>
              </a:rPr>
              <a:t>Cloud computing, together with advanced algorithms, can create interactive chatbots. It’s a cost-effective tool that enables companies to enhance sales funnels and upgrade online assistance services to become automated and easier to manage. A chatbot has the ability, through direct communication with a virtual operator, to anticipate the questions of a potential customer.</a:t>
            </a:r>
            <a:endParaRPr b="0" i="0" sz="1500" u="none" cap="none" strike="noStrike">
              <a:solidFill>
                <a:schemeClr val="dk1"/>
              </a:solidFill>
              <a:latin typeface="Fira Sans"/>
              <a:ea typeface="Fira Sans"/>
              <a:cs typeface="Fira Sans"/>
              <a:sym typeface="Fira Sans"/>
            </a:endParaRPr>
          </a:p>
          <a:p>
            <a:pPr indent="-342900" lvl="0" marL="457200" marR="0" rtl="0" algn="l">
              <a:lnSpc>
                <a:spcPct val="125000"/>
              </a:lnSpc>
              <a:spcBef>
                <a:spcPts val="1200"/>
              </a:spcBef>
              <a:spcAft>
                <a:spcPts val="0"/>
              </a:spcAft>
              <a:buClr>
                <a:schemeClr val="dk1"/>
              </a:buClr>
              <a:buSzPts val="1800"/>
              <a:buFont typeface="Fira Sans"/>
              <a:buChar char="●"/>
            </a:pPr>
            <a:r>
              <a:rPr b="1" i="0" lang="en" sz="1800" u="none" cap="none" strike="noStrike">
                <a:solidFill>
                  <a:schemeClr val="dk1"/>
                </a:solidFill>
                <a:latin typeface="Fira Sans"/>
                <a:ea typeface="Fira Sans"/>
                <a:cs typeface="Fira Sans"/>
                <a:sym typeface="Fira Sans"/>
              </a:rPr>
              <a:t>Secure storage of personal data:</a:t>
            </a:r>
            <a:endParaRPr b="1"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200"/>
              </a:spcBef>
              <a:spcAft>
                <a:spcPts val="0"/>
              </a:spcAft>
              <a:buClr>
                <a:schemeClr val="dk1"/>
              </a:buClr>
              <a:buSzPts val="1100"/>
              <a:buFont typeface="Arial"/>
              <a:buNone/>
            </a:pPr>
            <a:r>
              <a:rPr b="0" i="0" lang="en" sz="1500" u="none" cap="none" strike="noStrike">
                <a:solidFill>
                  <a:schemeClr val="dk1"/>
                </a:solidFill>
                <a:latin typeface="Fira Sans"/>
                <a:ea typeface="Fira Sans"/>
                <a:cs typeface="Fira Sans"/>
                <a:sym typeface="Fira Sans"/>
              </a:rPr>
              <a:t>We have apps that memorize and store passwords, which can synchronize data through cloud servers. Providers have multiple solutions to guarantee security, depending on the service.Most often, they rely on strong cryptography (also called end-to-end), which ensures that no one but the owner has access to the passwords.</a:t>
            </a:r>
            <a:endParaRPr b="1" i="0" sz="1800" u="none" cap="none" strike="noStrike">
              <a:solidFill>
                <a:schemeClr val="dk1"/>
              </a:solidFill>
              <a:latin typeface="Fira Sans"/>
              <a:ea typeface="Fira Sans"/>
              <a:cs typeface="Fira Sans"/>
              <a:sym typeface="Fira Sans"/>
            </a:endParaRPr>
          </a:p>
        </p:txBody>
      </p:sp>
      <p:sp>
        <p:nvSpPr>
          <p:cNvPr id="303" name="Google Shape;303;p3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7" name="Shape 307"/>
        <p:cNvGrpSpPr/>
        <p:nvPr/>
      </p:nvGrpSpPr>
      <p:grpSpPr>
        <a:xfrm>
          <a:off x="0" y="0"/>
          <a:ext cx="0" cy="0"/>
          <a:chOff x="0" y="0"/>
          <a:chExt cx="0" cy="0"/>
        </a:xfrm>
      </p:grpSpPr>
      <p:sp>
        <p:nvSpPr>
          <p:cNvPr id="308" name="Google Shape;308;p36"/>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09" name="Google Shape;309;p36"/>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10" name="Google Shape;310;p36"/>
          <p:cNvSpPr/>
          <p:nvPr/>
        </p:nvSpPr>
        <p:spPr>
          <a:xfrm>
            <a:off x="457200" y="911875"/>
            <a:ext cx="8135400" cy="3888600"/>
          </a:xfrm>
          <a:prstGeom prst="rect">
            <a:avLst/>
          </a:prstGeom>
          <a:solidFill>
            <a:srgbClr val="4949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6"/>
          <p:cNvSpPr txBox="1"/>
          <p:nvPr/>
        </p:nvSpPr>
        <p:spPr>
          <a:xfrm>
            <a:off x="1251700" y="172975"/>
            <a:ext cx="6739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Fira Sans"/>
                <a:ea typeface="Fira Sans"/>
                <a:cs typeface="Fira Sans"/>
                <a:sym typeface="Fira Sans"/>
              </a:rPr>
              <a:t>System Architecture Diagram </a:t>
            </a:r>
            <a:endParaRPr b="1" i="0" sz="3600" u="none" cap="none" strike="noStrike">
              <a:solidFill>
                <a:srgbClr val="FFFFFF"/>
              </a:solidFill>
              <a:latin typeface="Fira Sans"/>
              <a:ea typeface="Fira Sans"/>
              <a:cs typeface="Fira Sans"/>
              <a:sym typeface="Fira Sans"/>
            </a:endParaRPr>
          </a:p>
        </p:txBody>
      </p:sp>
      <p:pic>
        <p:nvPicPr>
          <p:cNvPr id="312" name="Google Shape;312;p36"/>
          <p:cNvPicPr preferRelativeResize="0"/>
          <p:nvPr/>
        </p:nvPicPr>
        <p:blipFill rotWithShape="1">
          <a:blip r:embed="rId3">
            <a:alphaModFix/>
          </a:blip>
          <a:srcRect b="0" l="0" r="0" t="0"/>
          <a:stretch/>
        </p:blipFill>
        <p:spPr>
          <a:xfrm>
            <a:off x="716587" y="1022575"/>
            <a:ext cx="7710826" cy="3667200"/>
          </a:xfrm>
          <a:prstGeom prst="rect">
            <a:avLst/>
          </a:prstGeom>
          <a:noFill/>
          <a:ln>
            <a:noFill/>
          </a:ln>
        </p:spPr>
      </p:pic>
      <p:sp>
        <p:nvSpPr>
          <p:cNvPr id="313" name="Google Shape;313;p36"/>
          <p:cNvSpPr txBox="1"/>
          <p:nvPr/>
        </p:nvSpPr>
        <p:spPr>
          <a:xfrm>
            <a:off x="5553625" y="1213950"/>
            <a:ext cx="1660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chemeClr val="dk1"/>
                </a:solidFill>
                <a:latin typeface="Old Standard TT"/>
                <a:ea typeface="Old Standard TT"/>
                <a:cs typeface="Old Standard TT"/>
                <a:sym typeface="Old Standard TT"/>
              </a:rPr>
              <a:t>2-Key Pair</a:t>
            </a:r>
            <a:endParaRPr b="1" i="0" sz="1200" u="none" cap="none" strike="noStrike">
              <a:solidFill>
                <a:schemeClr val="dk1"/>
              </a:solidFill>
              <a:latin typeface="Old Standard TT"/>
              <a:ea typeface="Old Standard TT"/>
              <a:cs typeface="Old Standard TT"/>
              <a:sym typeface="Old Standard TT"/>
            </a:endParaRPr>
          </a:p>
        </p:txBody>
      </p:sp>
      <p:sp>
        <p:nvSpPr>
          <p:cNvPr id="314" name="Google Shape;314;p36"/>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8" name="Shape 318"/>
        <p:cNvGrpSpPr/>
        <p:nvPr/>
      </p:nvGrpSpPr>
      <p:grpSpPr>
        <a:xfrm>
          <a:off x="0" y="0"/>
          <a:ext cx="0" cy="0"/>
          <a:chOff x="0" y="0"/>
          <a:chExt cx="0" cy="0"/>
        </a:xfrm>
      </p:grpSpPr>
      <p:sp>
        <p:nvSpPr>
          <p:cNvPr id="319" name="Google Shape;319;p37"/>
          <p:cNvSpPr txBox="1"/>
          <p:nvPr>
            <p:ph type="title"/>
          </p:nvPr>
        </p:nvSpPr>
        <p:spPr>
          <a:xfrm>
            <a:off x="457200" y="256250"/>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FFFFFF"/>
                </a:solidFill>
              </a:rPr>
              <a:t>      </a:t>
            </a:r>
            <a:r>
              <a:rPr lang="en" sz="3600">
                <a:solidFill>
                  <a:srgbClr val="FFFFFF"/>
                </a:solidFill>
              </a:rPr>
              <a:t>Features of the proposed solution</a:t>
            </a:r>
            <a:endParaRPr sz="3600">
              <a:solidFill>
                <a:srgbClr val="FFFFFF"/>
              </a:solidFill>
            </a:endParaRPr>
          </a:p>
        </p:txBody>
      </p:sp>
      <p:sp>
        <p:nvSpPr>
          <p:cNvPr id="320" name="Google Shape;320;p37"/>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21" name="Google Shape;321;p37"/>
          <p:cNvSpPr/>
          <p:nvPr/>
        </p:nvSpPr>
        <p:spPr>
          <a:xfrm>
            <a:off x="551325" y="1109375"/>
            <a:ext cx="8068200" cy="3509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800"/>
              <a:buFont typeface="Arial"/>
              <a:buNone/>
            </a:pPr>
            <a:r>
              <a:rPr b="0" i="0" lang="en" sz="1800" u="none" cap="none" strike="noStrike">
                <a:solidFill>
                  <a:srgbClr val="252525"/>
                </a:solidFill>
                <a:latin typeface="Arial"/>
                <a:ea typeface="Arial"/>
                <a:cs typeface="Arial"/>
                <a:sym typeface="Arial"/>
              </a:rPr>
              <a:t>T</a:t>
            </a:r>
            <a:r>
              <a:rPr b="0" i="0" lang="en" sz="1800" u="none" cap="none" strike="noStrike">
                <a:solidFill>
                  <a:schemeClr val="dk1"/>
                </a:solidFill>
                <a:latin typeface="Arial"/>
                <a:ea typeface="Arial"/>
                <a:cs typeface="Arial"/>
                <a:sym typeface="Arial"/>
              </a:rPr>
              <a:t>he proposed scheme is more efficient than the existing schemes. The proposed scheme can protect the system against numerous security attacks, such as:</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t/>
            </a:r>
            <a:endParaRPr b="0" i="0" sz="3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brute force attack,</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known plaintext attack,</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differential cryptanalysis attack,</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ciphertext only attack,</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man-in-the-middle attack and</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phishing attack.</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7"/>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6" name="Shape 326"/>
        <p:cNvGrpSpPr/>
        <p:nvPr/>
      </p:nvGrpSpPr>
      <p:grpSpPr>
        <a:xfrm>
          <a:off x="0" y="0"/>
          <a:ext cx="0" cy="0"/>
          <a:chOff x="0" y="0"/>
          <a:chExt cx="0" cy="0"/>
        </a:xfrm>
      </p:grpSpPr>
      <p:sp>
        <p:nvSpPr>
          <p:cNvPr id="327" name="Google Shape;327;p38"/>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28" name="Google Shape;328;p38"/>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29" name="Google Shape;329;p38"/>
          <p:cNvSpPr/>
          <p:nvPr/>
        </p:nvSpPr>
        <p:spPr>
          <a:xfrm>
            <a:off x="437025" y="1069050"/>
            <a:ext cx="8229600" cy="3556800"/>
          </a:xfrm>
          <a:prstGeom prst="rect">
            <a:avLst/>
          </a:prstGeom>
          <a:solidFill>
            <a:srgbClr val="EC3A3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The proposed scheme is likewise better than the existing schemes as far as the throughput of the system is considered.</a:t>
            </a:r>
            <a:endParaRPr b="0" i="0" sz="18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The avalanche effect is also successful as a small change in the secret key can make a significant change in the ciphertext.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8"/>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4" name="Shape 334"/>
        <p:cNvGrpSpPr/>
        <p:nvPr/>
      </p:nvGrpSpPr>
      <p:grpSpPr>
        <a:xfrm>
          <a:off x="0" y="0"/>
          <a:ext cx="0" cy="0"/>
          <a:chOff x="0" y="0"/>
          <a:chExt cx="0" cy="0"/>
        </a:xfrm>
      </p:grpSpPr>
      <p:sp>
        <p:nvSpPr>
          <p:cNvPr id="335" name="Google Shape;335;p39"/>
          <p:cNvSpPr txBox="1"/>
          <p:nvPr>
            <p:ph type="title"/>
          </p:nvPr>
        </p:nvSpPr>
        <p:spPr>
          <a:xfrm>
            <a:off x="457200" y="-138950"/>
            <a:ext cx="8229600" cy="60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solidFill>
                  <a:srgbClr val="FFFFFF"/>
                </a:solidFill>
              </a:rPr>
              <a:t>Literature Review</a:t>
            </a:r>
            <a:endParaRPr sz="3600">
              <a:solidFill>
                <a:srgbClr val="FFFFFF"/>
              </a:solidFill>
            </a:endParaRPr>
          </a:p>
        </p:txBody>
      </p:sp>
      <p:sp>
        <p:nvSpPr>
          <p:cNvPr id="336" name="Google Shape;336;p39"/>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37" name="Google Shape;337;p39"/>
          <p:cNvSpPr/>
          <p:nvPr/>
        </p:nvSpPr>
        <p:spPr>
          <a:xfrm>
            <a:off x="324550" y="1305175"/>
            <a:ext cx="8509800" cy="3633600"/>
          </a:xfrm>
          <a:prstGeom prst="rect">
            <a:avLst/>
          </a:prstGeom>
          <a:solidFill>
            <a:srgbClr val="4949E7"/>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500"/>
              <a:buFont typeface="Arial"/>
              <a:buNone/>
            </a:pPr>
            <a:r>
              <a:rPr b="1" i="0" lang="en" sz="1500" u="none" cap="none" strike="noStrike">
                <a:solidFill>
                  <a:schemeClr val="dk1"/>
                </a:solidFill>
                <a:latin typeface="Fira Sans"/>
                <a:ea typeface="Fira Sans"/>
                <a:cs typeface="Fira Sans"/>
                <a:sym typeface="Fira Sans"/>
              </a:rPr>
              <a:t>          </a:t>
            </a:r>
            <a:r>
              <a:rPr b="1" i="0" lang="en" sz="2000" u="none" cap="none" strike="noStrike">
                <a:solidFill>
                  <a:schemeClr val="dk1"/>
                </a:solidFill>
                <a:latin typeface="Fira Sans"/>
                <a:ea typeface="Fira Sans"/>
                <a:cs typeface="Fira Sans"/>
                <a:sym typeface="Fira Sans"/>
              </a:rPr>
              <a:t>Problem addressed:</a:t>
            </a:r>
            <a:r>
              <a:rPr b="0" i="0" lang="en" sz="2000" u="none" cap="none" strike="noStrike">
                <a:solidFill>
                  <a:schemeClr val="dk1"/>
                </a:solidFill>
                <a:latin typeface="Fira Sans"/>
                <a:ea typeface="Fira Sans"/>
                <a:cs typeface="Fira Sans"/>
                <a:sym typeface="Fira Sans"/>
              </a:rPr>
              <a:t> </a:t>
            </a:r>
            <a:endParaRPr b="0" i="0" sz="20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120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DNA cryptography aims to ensure enhanced secrecy, combining biological as well as computational characteristics. Usually, traditional cryptosystems offer only single fold security, and possibly their secrecy is breached. </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1200"/>
              </a:spcBef>
              <a:spcAft>
                <a:spcPts val="0"/>
              </a:spcAft>
              <a:buClr>
                <a:schemeClr val="dk1"/>
              </a:buClr>
              <a:buSzPts val="1100"/>
              <a:buFont typeface="Arial"/>
              <a:buNone/>
            </a:pPr>
            <a:r>
              <a:rPr b="1" i="0" lang="en" sz="1500" u="none" cap="none" strike="noStrike">
                <a:solidFill>
                  <a:schemeClr val="dk1"/>
                </a:solidFill>
                <a:latin typeface="Fira Sans"/>
                <a:ea typeface="Fira Sans"/>
                <a:cs typeface="Fira Sans"/>
                <a:sym typeface="Fira Sans"/>
              </a:rPr>
              <a:t>       </a:t>
            </a:r>
            <a:r>
              <a:rPr b="1" i="0" lang="en" sz="2000" u="none" cap="none" strike="noStrike">
                <a:solidFill>
                  <a:schemeClr val="dk1"/>
                </a:solidFill>
                <a:latin typeface="Fira Sans"/>
                <a:ea typeface="Fira Sans"/>
                <a:cs typeface="Fira Sans"/>
                <a:sym typeface="Fira Sans"/>
              </a:rPr>
              <a:t>   Proposed solution: </a:t>
            </a:r>
            <a:endParaRPr b="1" i="0" sz="20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120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The proposed technique consists of four distinct stages i.e. the generation of dynamic sequence table, the formation of dynamic DNA encoding, the encryption process and the decryption process.</a:t>
            </a:r>
            <a:endParaRPr b="0" i="0" sz="18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9"/>
          <p:cNvSpPr txBox="1"/>
          <p:nvPr/>
        </p:nvSpPr>
        <p:spPr>
          <a:xfrm>
            <a:off x="37300" y="300100"/>
            <a:ext cx="8942400" cy="1111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800"/>
              <a:buFont typeface="Arial"/>
              <a:buNone/>
            </a:pPr>
            <a:r>
              <a:rPr b="1" i="0" lang="en" sz="2800" u="none" cap="none" strike="noStrike">
                <a:solidFill>
                  <a:srgbClr val="FFFFFF"/>
                </a:solidFill>
                <a:latin typeface="Fira Sans"/>
                <a:ea typeface="Fira Sans"/>
                <a:cs typeface="Fira Sans"/>
                <a:sym typeface="Fira Sans"/>
              </a:rPr>
              <a:t>Paper 1: A technique for DNA cryptography based on dynamic mechanisms</a:t>
            </a:r>
            <a:endParaRPr b="0" i="0" sz="2400" u="none" cap="none" strike="noStrike">
              <a:solidFill>
                <a:srgbClr val="FFFFFF"/>
              </a:solidFill>
              <a:latin typeface="Fira Sans"/>
              <a:ea typeface="Fira Sans"/>
              <a:cs typeface="Fira Sans"/>
              <a:sym typeface="Fira Sans"/>
            </a:endParaRPr>
          </a:p>
        </p:txBody>
      </p:sp>
      <p:sp>
        <p:nvSpPr>
          <p:cNvPr id="339" name="Google Shape;339;p39"/>
          <p:cNvSpPr txBox="1"/>
          <p:nvPr>
            <p:ph idx="12" type="sldNum"/>
          </p:nvPr>
        </p:nvSpPr>
        <p:spPr>
          <a:xfrm>
            <a:off x="8528283"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3" name="Shape 343"/>
        <p:cNvGrpSpPr/>
        <p:nvPr/>
      </p:nvGrpSpPr>
      <p:grpSpPr>
        <a:xfrm>
          <a:off x="0" y="0"/>
          <a:ext cx="0" cy="0"/>
          <a:chOff x="0" y="0"/>
          <a:chExt cx="0" cy="0"/>
        </a:xfrm>
      </p:grpSpPr>
      <p:sp>
        <p:nvSpPr>
          <p:cNvPr id="344" name="Google Shape;344;p40"/>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45" name="Google Shape;345;p40"/>
          <p:cNvSpPr txBox="1"/>
          <p:nvPr>
            <p:ph idx="1" type="body"/>
          </p:nvPr>
        </p:nvSpPr>
        <p:spPr>
          <a:xfrm>
            <a:off x="457200" y="110980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46" name="Google Shape;346;p40"/>
          <p:cNvSpPr/>
          <p:nvPr/>
        </p:nvSpPr>
        <p:spPr>
          <a:xfrm>
            <a:off x="303900" y="267000"/>
            <a:ext cx="8536200" cy="4609500"/>
          </a:xfrm>
          <a:prstGeom prst="rect">
            <a:avLst/>
          </a:prstGeom>
          <a:solidFill>
            <a:srgbClr val="B52A8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Dynamic sequence table assigns DNA base sequences for 256 ASCII characters dynamically.At first 256 ASCII characters are mapped randomly with 256 distinct DNA base sequences, which is then iterated according to a mathematical series e.g. the Fibonacci series.</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1500"/>
              </a:spcBef>
              <a:spcAft>
                <a:spcPts val="0"/>
              </a:spcAft>
              <a:buClr>
                <a:schemeClr val="dk1"/>
              </a:buClr>
              <a:buSzPts val="1100"/>
              <a:buFont typeface="Arial"/>
              <a:buNone/>
            </a:pPr>
            <a:r>
              <a:rPr b="1" i="0" lang="en" sz="1600" u="none" cap="none" strike="noStrike">
                <a:solidFill>
                  <a:schemeClr val="dk1"/>
                </a:solidFill>
                <a:latin typeface="Fira Sans"/>
                <a:ea typeface="Fira Sans"/>
                <a:cs typeface="Fira Sans"/>
                <a:sym typeface="Fira Sans"/>
              </a:rPr>
              <a:t>        </a:t>
            </a:r>
            <a:r>
              <a:rPr b="1" i="0" lang="en" sz="2000" u="none" cap="none" strike="noStrike">
                <a:solidFill>
                  <a:schemeClr val="dk1"/>
                </a:solidFill>
                <a:latin typeface="Fira Sans"/>
                <a:ea typeface="Fira Sans"/>
                <a:cs typeface="Fira Sans"/>
                <a:sym typeface="Fira Sans"/>
              </a:rPr>
              <a:t> Result: </a:t>
            </a:r>
            <a:endParaRPr b="1" i="0" sz="20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150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The proposed DNA cryptographic technique introduces dynamic mechanisms to enhance the secrecy level of data. While encryption, initially ensures first−level secrecy. </a:t>
            </a:r>
            <a:endParaRPr b="0" i="0" sz="18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Now to increase its privacy, the use of an asymmetric cryptosystem provides second−level secrecy. Finally, to boost-up its security the usage of dynamic DNA encoding that maintains the properties of product cipher offers third−level secrecy.</a:t>
            </a:r>
            <a:endParaRPr b="0" i="0" sz="1800" u="none" cap="none" strike="noStrike">
              <a:solidFill>
                <a:schemeClr val="dk1"/>
              </a:solidFill>
              <a:latin typeface="Fira Sans"/>
              <a:ea typeface="Fira Sans"/>
              <a:cs typeface="Fira Sans"/>
              <a:sym typeface="Fira Sans"/>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40"/>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1" name="Shape 351"/>
        <p:cNvGrpSpPr/>
        <p:nvPr/>
      </p:nvGrpSpPr>
      <p:grpSpPr>
        <a:xfrm>
          <a:off x="0" y="0"/>
          <a:ext cx="0" cy="0"/>
          <a:chOff x="0" y="0"/>
          <a:chExt cx="0" cy="0"/>
        </a:xfrm>
      </p:grpSpPr>
      <p:sp>
        <p:nvSpPr>
          <p:cNvPr id="352" name="Google Shape;352;p41"/>
          <p:cNvSpPr txBox="1"/>
          <p:nvPr>
            <p:ph type="title"/>
          </p:nvPr>
        </p:nvSpPr>
        <p:spPr>
          <a:xfrm>
            <a:off x="-181525" y="0"/>
            <a:ext cx="9507000" cy="1566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solidFill>
                  <a:srgbClr val="FFFFFF"/>
                </a:solidFill>
              </a:rPr>
              <a:t>Paper 2: A novel Cryptosystem based on DNA cryptography and randomly generated mealy machine</a:t>
            </a:r>
            <a:r>
              <a:rPr lang="en">
                <a:solidFill>
                  <a:srgbClr val="A64D79"/>
                </a:solidFill>
                <a:latin typeface="Arial"/>
                <a:ea typeface="Arial"/>
                <a:cs typeface="Arial"/>
                <a:sym typeface="Arial"/>
              </a:rPr>
              <a:t> </a:t>
            </a:r>
            <a:r>
              <a:rPr lang="en" sz="2900">
                <a:latin typeface="Arial"/>
                <a:ea typeface="Arial"/>
                <a:cs typeface="Arial"/>
                <a:sym typeface="Arial"/>
              </a:rPr>
              <a:t> </a:t>
            </a:r>
            <a:endParaRPr sz="2900">
              <a:latin typeface="Arial"/>
              <a:ea typeface="Arial"/>
              <a:cs typeface="Arial"/>
              <a:sym typeface="Arial"/>
            </a:endParaRPr>
          </a:p>
          <a:p>
            <a:pPr indent="0" lvl="0" marL="0" rtl="0" algn="l">
              <a:lnSpc>
                <a:spcPct val="100000"/>
              </a:lnSpc>
              <a:spcBef>
                <a:spcPts val="0"/>
              </a:spcBef>
              <a:spcAft>
                <a:spcPts val="0"/>
              </a:spcAft>
              <a:buSzPts val="2800"/>
              <a:buNone/>
            </a:pPr>
            <a:r>
              <a:t/>
            </a:r>
            <a:endParaRPr>
              <a:solidFill>
                <a:srgbClr val="FFFFFF"/>
              </a:solidFill>
            </a:endParaRPr>
          </a:p>
        </p:txBody>
      </p:sp>
      <p:sp>
        <p:nvSpPr>
          <p:cNvPr id="353" name="Google Shape;353;p41"/>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54" name="Google Shape;354;p41"/>
          <p:cNvSpPr/>
          <p:nvPr/>
        </p:nvSpPr>
        <p:spPr>
          <a:xfrm>
            <a:off x="336175" y="1237125"/>
            <a:ext cx="8478300" cy="3610800"/>
          </a:xfrm>
          <a:prstGeom prst="rect">
            <a:avLst/>
          </a:prstGeom>
          <a:solidFill>
            <a:srgbClr val="EC3A3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n" sz="1500" u="none" cap="none" strike="noStrike">
                <a:solidFill>
                  <a:schemeClr val="dk1"/>
                </a:solidFill>
                <a:latin typeface="Fira Sans"/>
                <a:ea typeface="Fira Sans"/>
                <a:cs typeface="Fira Sans"/>
                <a:sym typeface="Fira Sans"/>
              </a:rPr>
              <a:t>        </a:t>
            </a:r>
            <a:r>
              <a:rPr b="1" i="0" lang="en" sz="2000" u="none" cap="none" strike="noStrike">
                <a:solidFill>
                  <a:schemeClr val="dk1"/>
                </a:solidFill>
                <a:latin typeface="Fira Sans"/>
                <a:ea typeface="Fira Sans"/>
                <a:cs typeface="Fira Sans"/>
                <a:sym typeface="Fira Sans"/>
              </a:rPr>
              <a:t>  Problem addressed:</a:t>
            </a:r>
            <a:r>
              <a:rPr b="0" i="0" lang="en" sz="2000" u="none" cap="none" strike="noStrike">
                <a:solidFill>
                  <a:schemeClr val="dk1"/>
                </a:solidFill>
                <a:latin typeface="Fira Sans"/>
                <a:ea typeface="Fira Sans"/>
                <a:cs typeface="Fira Sans"/>
                <a:sym typeface="Fira Sans"/>
              </a:rPr>
              <a:t> </a:t>
            </a:r>
            <a:endParaRPr b="0" i="0" sz="20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120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Previously proposed DNA algorithms have a number of limitations like high key generation time, small key size used, slow algorithm, and even if some of them are efficient but they are somewhat complex to implement.</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1200"/>
              </a:spcBef>
              <a:spcAft>
                <a:spcPts val="0"/>
              </a:spcAft>
              <a:buClr>
                <a:schemeClr val="dk1"/>
              </a:buClr>
              <a:buSzPts val="1100"/>
              <a:buFont typeface="Arial"/>
              <a:buNone/>
            </a:pPr>
            <a:r>
              <a:rPr b="1" i="0" lang="en" sz="1500" u="none" cap="none" strike="noStrike">
                <a:solidFill>
                  <a:schemeClr val="dk1"/>
                </a:solidFill>
                <a:latin typeface="Fira Sans"/>
                <a:ea typeface="Fira Sans"/>
                <a:cs typeface="Fira Sans"/>
                <a:sym typeface="Fira Sans"/>
              </a:rPr>
              <a:t>     </a:t>
            </a:r>
            <a:r>
              <a:rPr b="1" i="0" lang="en" sz="2000" u="none" cap="none" strike="noStrike">
                <a:solidFill>
                  <a:schemeClr val="dk1"/>
                </a:solidFill>
                <a:latin typeface="Fira Sans"/>
                <a:ea typeface="Fira Sans"/>
                <a:cs typeface="Fira Sans"/>
                <a:sym typeface="Fira Sans"/>
              </a:rPr>
              <a:t>     Proposed solution: </a:t>
            </a:r>
            <a:endParaRPr b="1" i="0" sz="20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120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The proposed scheme makes use of the DNA cryptography and automata theory to provide an algorithm to ensures secure exchanging of parameters between the sender and the receiver. The encryption technique is implemented by using a 256-bit secret key, DNA coding and Mealy machine.</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1200"/>
              </a:spcBef>
              <a:spcAft>
                <a:spcPts val="0"/>
              </a:spcAft>
              <a:buClr>
                <a:schemeClr val="dk1"/>
              </a:buClr>
              <a:buSzPts val="1100"/>
              <a:buFont typeface="Arial"/>
              <a:buNone/>
            </a:pPr>
            <a:r>
              <a:t/>
            </a:r>
            <a:endParaRPr b="0" i="0" sz="1800" u="none" cap="none" strike="noStrike">
              <a:solidFill>
                <a:schemeClr val="dk1"/>
              </a:solidFill>
              <a:latin typeface="Fira Sans"/>
              <a:ea typeface="Fira Sans"/>
              <a:cs typeface="Fira Sans"/>
              <a:sym typeface="Fira Sans"/>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41"/>
          <p:cNvSpPr txBox="1"/>
          <p:nvPr>
            <p:ph idx="12" type="sldNum"/>
          </p:nvPr>
        </p:nvSpPr>
        <p:spPr>
          <a:xfrm>
            <a:off x="8528283"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3" name="Shape 73"/>
        <p:cNvGrpSpPr/>
        <p:nvPr/>
      </p:nvGrpSpPr>
      <p:grpSpPr>
        <a:xfrm>
          <a:off x="0" y="0"/>
          <a:ext cx="0" cy="0"/>
          <a:chOff x="0" y="0"/>
          <a:chExt cx="0" cy="0"/>
        </a:xfrm>
      </p:grpSpPr>
      <p:sp>
        <p:nvSpPr>
          <p:cNvPr id="74" name="Google Shape;74;p15"/>
          <p:cNvSpPr txBox="1"/>
          <p:nvPr/>
        </p:nvSpPr>
        <p:spPr>
          <a:xfrm>
            <a:off x="3343650" y="154525"/>
            <a:ext cx="538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75" name="Google Shape;75;p15"/>
          <p:cNvSpPr txBox="1"/>
          <p:nvPr/>
        </p:nvSpPr>
        <p:spPr>
          <a:xfrm>
            <a:off x="485550" y="57475"/>
            <a:ext cx="84432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000000"/>
              </a:solidFill>
              <a:latin typeface="Fira Sans"/>
              <a:ea typeface="Fira Sans"/>
              <a:cs typeface="Fira Sans"/>
              <a:sym typeface="Fira Sans"/>
            </a:endParaRPr>
          </a:p>
        </p:txBody>
      </p:sp>
      <p:sp>
        <p:nvSpPr>
          <p:cNvPr id="76" name="Google Shape;76;p15"/>
          <p:cNvSpPr/>
          <p:nvPr/>
        </p:nvSpPr>
        <p:spPr>
          <a:xfrm>
            <a:off x="489150" y="1114800"/>
            <a:ext cx="8165700" cy="33480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5"/>
          <p:cNvSpPr txBox="1"/>
          <p:nvPr/>
        </p:nvSpPr>
        <p:spPr>
          <a:xfrm>
            <a:off x="3119700" y="208925"/>
            <a:ext cx="580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78" name="Google Shape;78;p15"/>
          <p:cNvSpPr txBox="1"/>
          <p:nvPr/>
        </p:nvSpPr>
        <p:spPr>
          <a:xfrm>
            <a:off x="-332400" y="-96075"/>
            <a:ext cx="102177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Fira Sans"/>
              <a:ea typeface="Fira Sans"/>
              <a:cs typeface="Fira Sans"/>
              <a:sym typeface="Fira Sans"/>
            </a:endParaRPr>
          </a:p>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Fira Sans"/>
              <a:ea typeface="Fira Sans"/>
              <a:cs typeface="Fira Sans"/>
              <a:sym typeface="Fira Sans"/>
            </a:endParaRPr>
          </a:p>
        </p:txBody>
      </p:sp>
      <p:sp>
        <p:nvSpPr>
          <p:cNvPr id="79" name="Google Shape;79;p15"/>
          <p:cNvSpPr txBox="1"/>
          <p:nvPr/>
        </p:nvSpPr>
        <p:spPr>
          <a:xfrm>
            <a:off x="598225" y="1196925"/>
            <a:ext cx="7834800" cy="304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dk1"/>
                </a:solidFill>
                <a:latin typeface="Fira Sans"/>
                <a:ea typeface="Fira Sans"/>
                <a:cs typeface="Fira Sans"/>
                <a:sym typeface="Fira Sans"/>
              </a:rPr>
              <a:t>Amag:</a:t>
            </a:r>
            <a:endParaRPr b="1" i="0" sz="2000" u="none" cap="none" strike="noStrike">
              <a:solidFill>
                <a:schemeClr val="dk1"/>
              </a:solidFill>
              <a:latin typeface="Fira Sans"/>
              <a:ea typeface="Fira Sans"/>
              <a:cs typeface="Fira Sans"/>
              <a:sym typeface="Fira Sans"/>
            </a:endParaRPr>
          </a:p>
          <a:p>
            <a:pPr indent="0" lvl="0" marL="0" marR="0" rtl="0" algn="l">
              <a:lnSpc>
                <a:spcPct val="115000"/>
              </a:lnSpc>
              <a:spcBef>
                <a:spcPts val="1400"/>
              </a:spcBef>
              <a:spcAft>
                <a:spcPts val="0"/>
              </a:spcAft>
              <a:buClr>
                <a:schemeClr val="dk1"/>
              </a:buClr>
              <a:buSzPts val="1100"/>
              <a:buFont typeface="Arial"/>
              <a:buNone/>
            </a:pPr>
            <a:r>
              <a:rPr b="0" i="0" lang="en" sz="1800" u="none" cap="none" strike="noStrike">
                <a:solidFill>
                  <a:schemeClr val="dk1"/>
                </a:solidFill>
                <a:latin typeface="Fira Sans"/>
                <a:ea typeface="Fira Sans"/>
                <a:cs typeface="Fira Sans"/>
                <a:sym typeface="Fira Sans"/>
              </a:rPr>
              <a:t>Google Apps allowed Amag to restore all files , exactly as they were and where they were before. An HR folder was moved within Google Drive, and didn't sync correctly. As a result, all files disappeared – including some that weren't even owned by the user moving the folder.</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1400"/>
              </a:spcBef>
              <a:spcAft>
                <a:spcPts val="1400"/>
              </a:spcAft>
              <a:buClr>
                <a:schemeClr val="dk1"/>
              </a:buClr>
              <a:buSzPts val="1100"/>
              <a:buFont typeface="Arial"/>
              <a:buNone/>
            </a:pPr>
            <a:r>
              <a:rPr b="0" i="0" lang="en" sz="1800" u="none" cap="none" strike="noStrike">
                <a:solidFill>
                  <a:schemeClr val="dk1"/>
                </a:solidFill>
                <a:latin typeface="Fira Sans"/>
                <a:ea typeface="Fira Sans"/>
                <a:cs typeface="Fira Sans"/>
                <a:sym typeface="Fira Sans"/>
              </a:rPr>
              <a:t>Without a backup and restore solution, the data the important folder would have been lost forever, putting AMAG’s compliance with regulations surrounding data availability and backup in jeopardy.</a:t>
            </a:r>
            <a:endParaRPr b="0" i="0" sz="1800" u="none" cap="none" strike="noStrike">
              <a:solidFill>
                <a:schemeClr val="dk1"/>
              </a:solidFill>
              <a:latin typeface="Fira Sans"/>
              <a:ea typeface="Fira Sans"/>
              <a:cs typeface="Fira Sans"/>
              <a:sym typeface="Fira Sans"/>
            </a:endParaRPr>
          </a:p>
        </p:txBody>
      </p:sp>
      <p:sp>
        <p:nvSpPr>
          <p:cNvPr id="80" name="Google Shape;80;p1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b="1" lang="en">
                <a:solidFill>
                  <a:srgbClr val="FFFFFF"/>
                </a:solidFill>
              </a:rPr>
              <a:t>‹#›</a:t>
            </a:fld>
            <a:endParaRPr b="1">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9" name="Shape 359"/>
        <p:cNvGrpSpPr/>
        <p:nvPr/>
      </p:nvGrpSpPr>
      <p:grpSpPr>
        <a:xfrm>
          <a:off x="0" y="0"/>
          <a:ext cx="0" cy="0"/>
          <a:chOff x="0" y="0"/>
          <a:chExt cx="0" cy="0"/>
        </a:xfrm>
      </p:grpSpPr>
      <p:sp>
        <p:nvSpPr>
          <p:cNvPr id="360" name="Google Shape;360;p42"/>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61" name="Google Shape;361;p42"/>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62" name="Google Shape;362;p42"/>
          <p:cNvSpPr/>
          <p:nvPr/>
        </p:nvSpPr>
        <p:spPr>
          <a:xfrm>
            <a:off x="463925" y="411475"/>
            <a:ext cx="8223000" cy="4465500"/>
          </a:xfrm>
          <a:prstGeom prst="rect">
            <a:avLst/>
          </a:prstGeom>
          <a:solidFill>
            <a:srgbClr val="FCBD2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500"/>
              <a:buFont typeface="Arial"/>
              <a:buNone/>
            </a:pPr>
            <a:r>
              <a:rPr b="1" i="0" lang="en" sz="1500" u="none" cap="none" strike="noStrike">
                <a:solidFill>
                  <a:schemeClr val="dk1"/>
                </a:solidFill>
                <a:latin typeface="Fira Sans"/>
                <a:ea typeface="Fira Sans"/>
                <a:cs typeface="Fira Sans"/>
                <a:sym typeface="Fira Sans"/>
              </a:rPr>
              <a:t>    </a:t>
            </a:r>
            <a:r>
              <a:rPr b="1" i="0" lang="en" sz="2000" u="none" cap="none" strike="noStrike">
                <a:solidFill>
                  <a:schemeClr val="dk1"/>
                </a:solidFill>
                <a:latin typeface="Fira Sans"/>
                <a:ea typeface="Fira Sans"/>
                <a:cs typeface="Fira Sans"/>
                <a:sym typeface="Fira Sans"/>
              </a:rPr>
              <a:t>      Result:</a:t>
            </a:r>
            <a:endParaRPr b="1" i="0" sz="20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120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Experimental results show that the proposed system performs with better encryption time, decryption time, key generation time and key retrieval time when compared with the existing systems.</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1200"/>
              </a:spcBef>
              <a:spcAft>
                <a:spcPts val="0"/>
              </a:spcAft>
              <a:buClr>
                <a:srgbClr val="000000"/>
              </a:buClr>
              <a:buSzPts val="1800"/>
              <a:buFont typeface="Arial"/>
              <a:buNone/>
            </a:pPr>
            <a:r>
              <a:rPr b="1" i="0" lang="en" sz="1800" u="none" cap="none" strike="noStrike">
                <a:solidFill>
                  <a:schemeClr val="dk1"/>
                </a:solidFill>
                <a:latin typeface="Fira Sans"/>
                <a:ea typeface="Fira Sans"/>
                <a:cs typeface="Fira Sans"/>
                <a:sym typeface="Fira Sans"/>
              </a:rPr>
              <a:t>         Advantage:</a:t>
            </a:r>
            <a:endParaRPr b="1" i="0" sz="18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The proposed scheme protects the system against numerous security attacks,like brute force attack, known plaintext attack, differential cryptanalysis attack, man-in-the-middle attack and phishing attack.</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1200"/>
              </a:spcBef>
              <a:spcAft>
                <a:spcPts val="0"/>
              </a:spcAft>
              <a:buClr>
                <a:srgbClr val="000000"/>
              </a:buClr>
              <a:buSzPts val="1800"/>
              <a:buFont typeface="Arial"/>
              <a:buNone/>
            </a:pPr>
            <a:r>
              <a:rPr b="1" i="0" lang="en" sz="1800" u="none" cap="none" strike="noStrike">
                <a:solidFill>
                  <a:schemeClr val="dk1"/>
                </a:solidFill>
                <a:latin typeface="Fira Sans"/>
                <a:ea typeface="Fira Sans"/>
                <a:cs typeface="Fira Sans"/>
                <a:sym typeface="Fira Sans"/>
              </a:rPr>
              <a:t>   </a:t>
            </a:r>
            <a:r>
              <a:rPr b="1" i="0" lang="en" sz="2000" u="none" cap="none" strike="noStrike">
                <a:solidFill>
                  <a:schemeClr val="dk1"/>
                </a:solidFill>
                <a:latin typeface="Fira Sans"/>
                <a:ea typeface="Fira Sans"/>
                <a:cs typeface="Fira Sans"/>
                <a:sym typeface="Fira Sans"/>
              </a:rPr>
              <a:t>       </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1200"/>
              </a:spcBef>
              <a:spcAft>
                <a:spcPts val="0"/>
              </a:spcAft>
              <a:buClr>
                <a:srgbClr val="000000"/>
              </a:buClr>
              <a:buSzPts val="1800"/>
              <a:buFont typeface="Arial"/>
              <a:buNone/>
            </a:pPr>
            <a:r>
              <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1200"/>
              </a:spcBef>
              <a:spcAft>
                <a:spcPts val="1200"/>
              </a:spcAft>
              <a:buClr>
                <a:schemeClr val="dk1"/>
              </a:buClr>
              <a:buSzPts val="1100"/>
              <a:buFont typeface="Arial"/>
              <a:buNone/>
            </a:pPr>
            <a:r>
              <a:t/>
            </a:r>
            <a:endParaRPr b="0" i="0" sz="1800" u="none" cap="none" strike="noStrike">
              <a:solidFill>
                <a:schemeClr val="dk1"/>
              </a:solidFill>
              <a:latin typeface="Fira Sans"/>
              <a:ea typeface="Fira Sans"/>
              <a:cs typeface="Fira Sans"/>
              <a:sym typeface="Fira Sans"/>
            </a:endParaRPr>
          </a:p>
        </p:txBody>
      </p:sp>
      <p:sp>
        <p:nvSpPr>
          <p:cNvPr id="363" name="Google Shape;363;p42"/>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7" name="Shape 367"/>
        <p:cNvGrpSpPr/>
        <p:nvPr/>
      </p:nvGrpSpPr>
      <p:grpSpPr>
        <a:xfrm>
          <a:off x="0" y="0"/>
          <a:ext cx="0" cy="0"/>
          <a:chOff x="0" y="0"/>
          <a:chExt cx="0" cy="0"/>
        </a:xfrm>
      </p:grpSpPr>
      <p:sp>
        <p:nvSpPr>
          <p:cNvPr id="368" name="Google Shape;368;p43"/>
          <p:cNvSpPr txBox="1"/>
          <p:nvPr>
            <p:ph type="title"/>
          </p:nvPr>
        </p:nvSpPr>
        <p:spPr>
          <a:xfrm>
            <a:off x="147900" y="-56450"/>
            <a:ext cx="8848200" cy="935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solidFill>
                  <a:srgbClr val="FFFFFF"/>
                </a:solidFill>
              </a:rPr>
              <a:t>Paper 3: A novel DNA-inspired encryption strategy for concealing cloud storage</a:t>
            </a:r>
            <a:endParaRPr>
              <a:solidFill>
                <a:srgbClr val="FFFFFF"/>
              </a:solidFill>
            </a:endParaRPr>
          </a:p>
          <a:p>
            <a:pPr indent="0" lvl="0" marL="0" rtl="0" algn="l">
              <a:lnSpc>
                <a:spcPct val="100000"/>
              </a:lnSpc>
              <a:spcBef>
                <a:spcPts val="0"/>
              </a:spcBef>
              <a:spcAft>
                <a:spcPts val="0"/>
              </a:spcAft>
              <a:buSzPts val="2800"/>
              <a:buNone/>
            </a:pPr>
            <a:r>
              <a:t/>
            </a:r>
            <a:endParaRPr>
              <a:solidFill>
                <a:srgbClr val="FFFFFF"/>
              </a:solidFill>
            </a:endParaRPr>
          </a:p>
        </p:txBody>
      </p:sp>
      <p:sp>
        <p:nvSpPr>
          <p:cNvPr id="369" name="Google Shape;369;p43"/>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70" name="Google Shape;370;p43"/>
          <p:cNvSpPr/>
          <p:nvPr/>
        </p:nvSpPr>
        <p:spPr>
          <a:xfrm>
            <a:off x="521100" y="989775"/>
            <a:ext cx="8101800" cy="3996000"/>
          </a:xfrm>
          <a:prstGeom prst="rect">
            <a:avLst/>
          </a:prstGeom>
          <a:solidFill>
            <a:srgbClr val="4949E7"/>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n" sz="1500" u="none" cap="none" strike="noStrike">
                <a:solidFill>
                  <a:schemeClr val="dk1"/>
                </a:solidFill>
                <a:latin typeface="Fira Sans"/>
                <a:ea typeface="Fira Sans"/>
                <a:cs typeface="Fira Sans"/>
                <a:sym typeface="Fira Sans"/>
              </a:rPr>
              <a:t>      </a:t>
            </a:r>
            <a:r>
              <a:rPr b="1" i="0" lang="en" sz="1800" u="none" cap="none" strike="noStrike">
                <a:solidFill>
                  <a:schemeClr val="dk1"/>
                </a:solidFill>
                <a:latin typeface="Fira Sans"/>
                <a:ea typeface="Fira Sans"/>
                <a:cs typeface="Fira Sans"/>
                <a:sym typeface="Fira Sans"/>
              </a:rPr>
              <a:t>    </a:t>
            </a:r>
            <a:r>
              <a:rPr b="1" i="0" lang="en" sz="2000" u="none" cap="none" strike="noStrike">
                <a:solidFill>
                  <a:schemeClr val="dk1"/>
                </a:solidFill>
                <a:latin typeface="Fira Sans"/>
                <a:ea typeface="Fira Sans"/>
                <a:cs typeface="Fira Sans"/>
                <a:sym typeface="Fira Sans"/>
              </a:rPr>
              <a:t>Problem addressed:</a:t>
            </a:r>
            <a:endParaRPr b="1" i="0" sz="20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120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A symmetric key cryptography technique in which a DNA sequence was used as an OTP key. Two levels of encryption were performed in their approach. The computational complexity of their approach increases as the size of the plaintext increases.</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1800"/>
              </a:spcBef>
              <a:spcAft>
                <a:spcPts val="0"/>
              </a:spcAft>
              <a:buClr>
                <a:schemeClr val="dk1"/>
              </a:buClr>
              <a:buSzPts val="1100"/>
              <a:buFont typeface="Arial"/>
              <a:buNone/>
            </a:pPr>
            <a:r>
              <a:rPr b="1" i="0" lang="en" sz="1800" u="none" cap="none" strike="noStrike">
                <a:solidFill>
                  <a:schemeClr val="dk1"/>
                </a:solidFill>
                <a:latin typeface="Fira Sans"/>
                <a:ea typeface="Fira Sans"/>
                <a:cs typeface="Fira Sans"/>
                <a:sym typeface="Fira Sans"/>
              </a:rPr>
              <a:t>         </a:t>
            </a:r>
            <a:r>
              <a:rPr b="1" i="0" lang="en" sz="2000" u="none" cap="none" strike="noStrike">
                <a:solidFill>
                  <a:schemeClr val="dk1"/>
                </a:solidFill>
                <a:latin typeface="Fira Sans"/>
                <a:ea typeface="Fira Sans"/>
                <a:cs typeface="Fira Sans"/>
                <a:sym typeface="Fira Sans"/>
              </a:rPr>
              <a:t> Proposed solution: </a:t>
            </a:r>
            <a:endParaRPr b="1" i="0" sz="20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180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An efficient security framework has been proposed to provide better security, reliable data storage and transmission. The proposed approach manages the owner's data in an encrypted form into several cloud storage servers.It achieves a secured environment through </a:t>
            </a:r>
            <a:endParaRPr b="0" i="0" sz="2400" u="none" cap="none" strike="noStrike">
              <a:solidFill>
                <a:schemeClr val="dk1"/>
              </a:solidFill>
              <a:latin typeface="Fira Sans"/>
              <a:ea typeface="Fira Sans"/>
              <a:cs typeface="Fira Sans"/>
              <a:sym typeface="Fira Sans"/>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43"/>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fld id="{00000000-1234-1234-1234-123412341234}" type="slidenum">
              <a:rPr lang="en" sz="1400">
                <a:solidFill>
                  <a:srgbClr val="FFFFFF"/>
                </a:solidFill>
              </a:rPr>
              <a:t>‹#›</a:t>
            </a:fld>
            <a:endParaRPr sz="14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5" name="Shape 375"/>
        <p:cNvGrpSpPr/>
        <p:nvPr/>
      </p:nvGrpSpPr>
      <p:grpSpPr>
        <a:xfrm>
          <a:off x="0" y="0"/>
          <a:ext cx="0" cy="0"/>
          <a:chOff x="0" y="0"/>
          <a:chExt cx="0" cy="0"/>
        </a:xfrm>
      </p:grpSpPr>
      <p:sp>
        <p:nvSpPr>
          <p:cNvPr id="376" name="Google Shape;376;p44"/>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77" name="Google Shape;377;p44"/>
          <p:cNvSpPr txBox="1"/>
          <p:nvPr>
            <p:ph idx="1" type="body"/>
          </p:nvPr>
        </p:nvSpPr>
        <p:spPr>
          <a:xfrm>
            <a:off x="457200" y="110980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78" name="Google Shape;378;p44"/>
          <p:cNvSpPr/>
          <p:nvPr/>
        </p:nvSpPr>
        <p:spPr>
          <a:xfrm>
            <a:off x="605125" y="359825"/>
            <a:ext cx="8001000" cy="45273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500" u="none" cap="none" strike="noStrike">
                <a:solidFill>
                  <a:schemeClr val="dk1"/>
                </a:solidFill>
                <a:latin typeface="Fira Sans"/>
                <a:ea typeface="Fira Sans"/>
                <a:cs typeface="Fira Sans"/>
                <a:sym typeface="Fira Sans"/>
              </a:rPr>
              <a:t>      </a:t>
            </a:r>
            <a:r>
              <a:rPr b="1" i="0" lang="en" sz="1500" u="none" cap="none" strike="noStrike">
                <a:solidFill>
                  <a:schemeClr val="dk1"/>
                </a:solidFill>
                <a:latin typeface="Fira Sans"/>
                <a:ea typeface="Fira Sans"/>
                <a:cs typeface="Fira Sans"/>
                <a:sym typeface="Fira Sans"/>
              </a:rPr>
              <a:t>   </a:t>
            </a:r>
            <a:endParaRPr b="1" i="0" sz="15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1" i="0" lang="en" sz="1500" u="none" cap="none" strike="noStrike">
                <a:solidFill>
                  <a:schemeClr val="dk1"/>
                </a:solidFill>
                <a:latin typeface="Fira Sans"/>
                <a:ea typeface="Fira Sans"/>
                <a:cs typeface="Fira Sans"/>
                <a:sym typeface="Fira Sans"/>
              </a:rPr>
              <a:t>          </a:t>
            </a:r>
            <a:endParaRPr b="1" i="0" sz="15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t/>
            </a:r>
            <a:endParaRPr b="1" i="0" sz="15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1" i="0" lang="en" sz="1500" u="none" cap="none" strike="noStrike">
                <a:solidFill>
                  <a:schemeClr val="dk1"/>
                </a:solidFill>
                <a:latin typeface="Fira Sans"/>
                <a:ea typeface="Fira Sans"/>
                <a:cs typeface="Fira Sans"/>
                <a:sym typeface="Fira Sans"/>
              </a:rPr>
              <a:t>  </a:t>
            </a:r>
            <a:r>
              <a:rPr b="1" i="0" lang="en" sz="2000" u="none" cap="none" strike="noStrike">
                <a:solidFill>
                  <a:schemeClr val="dk1"/>
                </a:solidFill>
                <a:latin typeface="Fira Sans"/>
                <a:ea typeface="Fira Sans"/>
                <a:cs typeface="Fira Sans"/>
                <a:sym typeface="Fira Sans"/>
              </a:rPr>
              <a:t>      Result:</a:t>
            </a:r>
            <a:r>
              <a:rPr b="0" i="0" lang="en" sz="2000" u="none" cap="none" strike="noStrike">
                <a:solidFill>
                  <a:schemeClr val="dk1"/>
                </a:solidFill>
                <a:latin typeface="Fira Sans"/>
                <a:ea typeface="Fira Sans"/>
                <a:cs typeface="Fira Sans"/>
                <a:sym typeface="Fira Sans"/>
              </a:rPr>
              <a:t> </a:t>
            </a:r>
            <a:endParaRPr b="0" i="0" sz="20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This paper compares the proposed S-Box encryption technique with others concerning some standard criteria and benchmarks, such as avalanche effect, correlation coefficient, information entropy, linear probability, and differential probability. </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1200"/>
              </a:spcBef>
              <a:spcAft>
                <a:spcPts val="0"/>
              </a:spcAft>
              <a:buClr>
                <a:schemeClr val="dk1"/>
              </a:buClr>
              <a:buSzPts val="1100"/>
              <a:buFont typeface="Arial"/>
              <a:buNone/>
            </a:pPr>
            <a:r>
              <a:rPr b="1" i="0" lang="en" sz="1500" u="none" cap="none" strike="noStrike">
                <a:solidFill>
                  <a:schemeClr val="dk1"/>
                </a:solidFill>
                <a:latin typeface="Fira Sans"/>
                <a:ea typeface="Fira Sans"/>
                <a:cs typeface="Fira Sans"/>
                <a:sym typeface="Fira Sans"/>
              </a:rPr>
              <a:t>          </a:t>
            </a:r>
            <a:r>
              <a:rPr b="1" i="0" lang="en" sz="2000" u="none" cap="none" strike="noStrike">
                <a:solidFill>
                  <a:schemeClr val="dk1"/>
                </a:solidFill>
                <a:latin typeface="Fira Sans"/>
                <a:ea typeface="Fira Sans"/>
                <a:cs typeface="Fira Sans"/>
                <a:sym typeface="Fira Sans"/>
              </a:rPr>
              <a:t>Advantages: </a:t>
            </a:r>
            <a:endParaRPr b="0" i="0" sz="20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120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Avalanche effect is a highly desirable security measure in good cryptosystems. The correlation values can determine the confusion effect of the block cipher. It is the measurement of the degree of linear relationship between two variables.</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1800"/>
              </a:spcBef>
              <a:spcAft>
                <a:spcPts val="0"/>
              </a:spcAft>
              <a:buClr>
                <a:schemeClr val="dk1"/>
              </a:buClr>
              <a:buSzPts val="1100"/>
              <a:buFont typeface="Arial"/>
              <a:buNone/>
            </a:pPr>
            <a:r>
              <a:t/>
            </a:r>
            <a:endParaRPr b="0" i="0" sz="1500" u="none" cap="none" strike="noStrike">
              <a:solidFill>
                <a:schemeClr val="dk1"/>
              </a:solidFill>
              <a:latin typeface="Fira Sans"/>
              <a:ea typeface="Fira Sans"/>
              <a:cs typeface="Fira Sans"/>
              <a:sym typeface="Fira Sans"/>
            </a:endParaRPr>
          </a:p>
          <a:p>
            <a:pPr indent="0" lvl="0" marL="0" marR="0" rtl="0" algn="l">
              <a:lnSpc>
                <a:spcPct val="100000"/>
              </a:lnSpc>
              <a:spcBef>
                <a:spcPts val="18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44"/>
          <p:cNvSpPr txBox="1"/>
          <p:nvPr/>
        </p:nvSpPr>
        <p:spPr>
          <a:xfrm>
            <a:off x="1081375" y="359825"/>
            <a:ext cx="7048500" cy="78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n" sz="1800" u="none" cap="none" strike="noStrike">
                <a:solidFill>
                  <a:schemeClr val="dk1"/>
                </a:solidFill>
                <a:latin typeface="Fira Sans"/>
                <a:ea typeface="Fira Sans"/>
                <a:cs typeface="Fira Sans"/>
                <a:sym typeface="Fira Sans"/>
              </a:rPr>
              <a:t>several modules: DNA–based key generation, DNA-based encryption and fuzzy-based storage server selection.</a:t>
            </a:r>
            <a:r>
              <a:rPr b="1" i="0" lang="en" sz="1800" u="none" cap="none" strike="noStrike">
                <a:solidFill>
                  <a:schemeClr val="dk1"/>
                </a:solidFill>
                <a:latin typeface="Fira Sans"/>
                <a:ea typeface="Fira Sans"/>
                <a:cs typeface="Fira Sans"/>
                <a:sym typeface="Fira Sans"/>
              </a:rPr>
              <a:t>  </a:t>
            </a:r>
            <a:endParaRPr b="0" i="0" sz="1700" u="none" cap="none" strike="noStrike">
              <a:solidFill>
                <a:srgbClr val="000000"/>
              </a:solidFill>
              <a:latin typeface="Fira Sans"/>
              <a:ea typeface="Fira Sans"/>
              <a:cs typeface="Fira Sans"/>
              <a:sym typeface="Fira Sans"/>
            </a:endParaRPr>
          </a:p>
        </p:txBody>
      </p:sp>
      <p:sp>
        <p:nvSpPr>
          <p:cNvPr id="380" name="Google Shape;380;p44"/>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4" name="Shape 384"/>
        <p:cNvGrpSpPr/>
        <p:nvPr/>
      </p:nvGrpSpPr>
      <p:grpSpPr>
        <a:xfrm>
          <a:off x="0" y="0"/>
          <a:ext cx="0" cy="0"/>
          <a:chOff x="0" y="0"/>
          <a:chExt cx="0" cy="0"/>
        </a:xfrm>
      </p:grpSpPr>
      <p:sp>
        <p:nvSpPr>
          <p:cNvPr id="385" name="Google Shape;385;p45"/>
          <p:cNvSpPr txBox="1"/>
          <p:nvPr>
            <p:ph type="title"/>
          </p:nvPr>
        </p:nvSpPr>
        <p:spPr>
          <a:xfrm>
            <a:off x="20100" y="-78725"/>
            <a:ext cx="9103800" cy="101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700">
                <a:solidFill>
                  <a:srgbClr val="FFFFFF"/>
                </a:solidFill>
              </a:rPr>
              <a:t>Paper 4: Towards DNA based data security in the cloud computing environment</a:t>
            </a:r>
            <a:endParaRPr sz="2700">
              <a:solidFill>
                <a:srgbClr val="FFFFFF"/>
              </a:solidFill>
            </a:endParaRPr>
          </a:p>
          <a:p>
            <a:pPr indent="0" lvl="0" marL="0" rtl="0" algn="l">
              <a:lnSpc>
                <a:spcPct val="100000"/>
              </a:lnSpc>
              <a:spcBef>
                <a:spcPts val="0"/>
              </a:spcBef>
              <a:spcAft>
                <a:spcPts val="0"/>
              </a:spcAft>
              <a:buSzPts val="2800"/>
              <a:buNone/>
            </a:pPr>
            <a:r>
              <a:t/>
            </a:r>
            <a:endParaRPr>
              <a:solidFill>
                <a:srgbClr val="FFFFFF"/>
              </a:solidFill>
            </a:endParaRPr>
          </a:p>
        </p:txBody>
      </p:sp>
      <p:sp>
        <p:nvSpPr>
          <p:cNvPr id="386" name="Google Shape;386;p45"/>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87" name="Google Shape;387;p45"/>
          <p:cNvSpPr/>
          <p:nvPr/>
        </p:nvSpPr>
        <p:spPr>
          <a:xfrm>
            <a:off x="423325" y="896050"/>
            <a:ext cx="8339700" cy="4109700"/>
          </a:xfrm>
          <a:prstGeom prst="rect">
            <a:avLst/>
          </a:prstGeom>
          <a:solidFill>
            <a:srgbClr val="EC3A3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n" sz="1500" u="none" cap="none" strike="noStrike">
                <a:solidFill>
                  <a:schemeClr val="dk1"/>
                </a:solidFill>
                <a:latin typeface="Fira Sans"/>
                <a:ea typeface="Fira Sans"/>
                <a:cs typeface="Fira Sans"/>
                <a:sym typeface="Fira Sans"/>
              </a:rPr>
              <a:t> </a:t>
            </a:r>
            <a:r>
              <a:rPr b="1" i="0" lang="en" sz="1400" u="none" cap="none" strike="noStrike">
                <a:solidFill>
                  <a:schemeClr val="dk1"/>
                </a:solidFill>
                <a:latin typeface="Fira Sans"/>
                <a:ea typeface="Fira Sans"/>
                <a:cs typeface="Fira Sans"/>
                <a:sym typeface="Fira Sans"/>
              </a:rPr>
              <a:t>      </a:t>
            </a:r>
            <a:r>
              <a:rPr b="1" i="0" lang="en" sz="1500" u="none" cap="none" strike="noStrike">
                <a:solidFill>
                  <a:schemeClr val="dk1"/>
                </a:solidFill>
                <a:latin typeface="Fira Sans"/>
                <a:ea typeface="Fira Sans"/>
                <a:cs typeface="Fira Sans"/>
                <a:sym typeface="Fira Sans"/>
              </a:rPr>
              <a:t>   </a:t>
            </a:r>
            <a:r>
              <a:rPr b="1" i="0" lang="en" sz="2000" u="none" cap="none" strike="noStrike">
                <a:solidFill>
                  <a:schemeClr val="dk1"/>
                </a:solidFill>
                <a:latin typeface="Fira Sans"/>
                <a:ea typeface="Fira Sans"/>
                <a:cs typeface="Fira Sans"/>
                <a:sym typeface="Fira Sans"/>
              </a:rPr>
              <a:t> Problem addressed:</a:t>
            </a:r>
            <a:r>
              <a:rPr b="0" i="0" lang="en" sz="2000" u="none" cap="none" strike="noStrike">
                <a:solidFill>
                  <a:schemeClr val="dk1"/>
                </a:solidFill>
                <a:latin typeface="Fira Sans"/>
                <a:ea typeface="Fira Sans"/>
                <a:cs typeface="Fira Sans"/>
                <a:sym typeface="Fira Sans"/>
              </a:rPr>
              <a:t> </a:t>
            </a:r>
            <a:endParaRPr b="0" i="0" sz="20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120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In old DNA secret key is generated through several processes, which consumes much time and is very complex to implement.Whenever the users want to get a big data from the cloud server, every time they have to get the secret key from the data owner and they have to retrieve it.  </a:t>
            </a:r>
            <a:endParaRPr b="0" i="0" sz="1800" u="none" cap="none" strike="noStrike">
              <a:solidFill>
                <a:schemeClr val="dk1"/>
              </a:solidFill>
              <a:latin typeface="Fira Sans"/>
              <a:ea typeface="Fira Sans"/>
              <a:cs typeface="Fira Sans"/>
              <a:sym typeface="Fira Sans"/>
            </a:endParaRPr>
          </a:p>
          <a:p>
            <a:pPr indent="0" lvl="0" marL="457200" marR="0" rtl="0" algn="l">
              <a:lnSpc>
                <a:spcPct val="115000"/>
              </a:lnSpc>
              <a:spcBef>
                <a:spcPts val="1200"/>
              </a:spcBef>
              <a:spcAft>
                <a:spcPts val="0"/>
              </a:spcAft>
              <a:buClr>
                <a:srgbClr val="000000"/>
              </a:buClr>
              <a:buSzPts val="1800"/>
              <a:buFont typeface="Arial"/>
              <a:buNone/>
            </a:pPr>
            <a:r>
              <a:rPr b="1" i="0" lang="en" sz="1800" u="none" cap="none" strike="noStrike">
                <a:solidFill>
                  <a:schemeClr val="dk1"/>
                </a:solidFill>
                <a:latin typeface="Fira Sans"/>
                <a:ea typeface="Fira Sans"/>
                <a:cs typeface="Fira Sans"/>
                <a:sym typeface="Fira Sans"/>
              </a:rPr>
              <a:t> </a:t>
            </a:r>
            <a:r>
              <a:rPr b="1" i="0" lang="en" sz="2000" u="none" cap="none" strike="noStrike">
                <a:solidFill>
                  <a:schemeClr val="dk1"/>
                </a:solidFill>
                <a:latin typeface="Fira Sans"/>
                <a:ea typeface="Fira Sans"/>
                <a:cs typeface="Fira Sans"/>
                <a:sym typeface="Fira Sans"/>
              </a:rPr>
              <a:t>Proposed solution: </a:t>
            </a:r>
            <a:endParaRPr b="1" i="0" sz="20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120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A data encryption technique has been introduced based on DNA computing, namely DNA Based Data Security (DNABDS).The main purpose of the proposed scheme is to provide a strong security of big data by using a long 1024-bit DNA based password or secret key.</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1200"/>
              </a:spcBef>
              <a:spcAft>
                <a:spcPts val="0"/>
              </a:spcAft>
              <a:buClr>
                <a:schemeClr val="dk1"/>
              </a:buClr>
              <a:buSzPts val="1100"/>
              <a:buFont typeface="Arial"/>
              <a:buNone/>
            </a:pPr>
            <a:r>
              <a:t/>
            </a:r>
            <a:endParaRPr b="0" i="0" sz="1500" u="none" cap="none" strike="noStrike">
              <a:solidFill>
                <a:schemeClr val="dk1"/>
              </a:solidFill>
              <a:latin typeface="Fira Sans"/>
              <a:ea typeface="Fira Sans"/>
              <a:cs typeface="Fira Sans"/>
              <a:sym typeface="Fira Sans"/>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4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fld id="{00000000-1234-1234-1234-123412341234}" type="slidenum">
              <a:rPr b="1" lang="en" sz="1400">
                <a:solidFill>
                  <a:srgbClr val="FFFFFF"/>
                </a:solidFill>
              </a:rPr>
              <a:t>‹#›</a:t>
            </a:fld>
            <a:endParaRPr b="1" sz="14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2" name="Shape 392"/>
        <p:cNvGrpSpPr/>
        <p:nvPr/>
      </p:nvGrpSpPr>
      <p:grpSpPr>
        <a:xfrm>
          <a:off x="0" y="0"/>
          <a:ext cx="0" cy="0"/>
          <a:chOff x="0" y="0"/>
          <a:chExt cx="0" cy="0"/>
        </a:xfrm>
      </p:grpSpPr>
      <p:sp>
        <p:nvSpPr>
          <p:cNvPr id="393" name="Google Shape;393;p46"/>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94" name="Google Shape;394;p46"/>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95" name="Google Shape;395;p46"/>
          <p:cNvSpPr/>
          <p:nvPr/>
        </p:nvSpPr>
        <p:spPr>
          <a:xfrm>
            <a:off x="457200" y="305250"/>
            <a:ext cx="8229600" cy="4533000"/>
          </a:xfrm>
          <a:prstGeom prst="rect">
            <a:avLst/>
          </a:prstGeom>
          <a:solidFill>
            <a:srgbClr val="FCBD2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500"/>
              <a:buFont typeface="Arial"/>
              <a:buNone/>
            </a:pPr>
            <a:r>
              <a:rPr b="1" i="0" lang="en" sz="1500" u="none" cap="none" strike="noStrike">
                <a:solidFill>
                  <a:schemeClr val="dk1"/>
                </a:solidFill>
                <a:latin typeface="Fira Sans"/>
                <a:ea typeface="Fira Sans"/>
                <a:cs typeface="Fira Sans"/>
                <a:sym typeface="Fira Sans"/>
              </a:rPr>
              <a:t>         </a:t>
            </a:r>
            <a:r>
              <a:rPr b="1" i="0" lang="en" sz="1800" u="none" cap="none" strike="noStrike">
                <a:solidFill>
                  <a:schemeClr val="dk1"/>
                </a:solidFill>
                <a:latin typeface="Fira Sans"/>
                <a:ea typeface="Fira Sans"/>
                <a:cs typeface="Fira Sans"/>
                <a:sym typeface="Fira Sans"/>
              </a:rPr>
              <a:t> </a:t>
            </a:r>
            <a:r>
              <a:rPr b="1" i="0" lang="en" sz="2000" u="none" cap="none" strike="noStrike">
                <a:solidFill>
                  <a:schemeClr val="dk1"/>
                </a:solidFill>
                <a:latin typeface="Fira Sans"/>
                <a:ea typeface="Fira Sans"/>
                <a:cs typeface="Fira Sans"/>
                <a:sym typeface="Fira Sans"/>
              </a:rPr>
              <a:t>Result:</a:t>
            </a:r>
            <a:r>
              <a:rPr b="0" i="0" lang="en" sz="2000" u="none" cap="none" strike="noStrike">
                <a:solidFill>
                  <a:schemeClr val="dk1"/>
                </a:solidFill>
                <a:latin typeface="Fira Sans"/>
                <a:ea typeface="Fira Sans"/>
                <a:cs typeface="Fira Sans"/>
                <a:sym typeface="Fira Sans"/>
              </a:rPr>
              <a:t> </a:t>
            </a:r>
            <a:endParaRPr b="0" i="0" sz="20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120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The proposed scheme was compared with existing schemes namely reversible data hiding scheme, zigzag Morse code based ACM and client side data encryption scheme.</a:t>
            </a:r>
            <a:endParaRPr b="0" i="0" sz="18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In DNABDS, once the secret key is provided to the users, they can use it in future. Thus, the key generation time is reduced. </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1200"/>
              </a:spcBef>
              <a:spcAft>
                <a:spcPts val="0"/>
              </a:spcAft>
              <a:buClr>
                <a:srgbClr val="000000"/>
              </a:buClr>
              <a:buSzPts val="1800"/>
              <a:buFont typeface="Arial"/>
              <a:buNone/>
            </a:pPr>
            <a:r>
              <a:rPr b="1" i="0" lang="en" sz="1800" u="none" cap="none" strike="noStrike">
                <a:solidFill>
                  <a:schemeClr val="dk1"/>
                </a:solidFill>
                <a:latin typeface="Fira Sans"/>
                <a:ea typeface="Fira Sans"/>
                <a:cs typeface="Fira Sans"/>
                <a:sym typeface="Fira Sans"/>
              </a:rPr>
              <a:t>         </a:t>
            </a:r>
            <a:r>
              <a:rPr b="1" i="0" lang="en" sz="2000" u="none" cap="none" strike="noStrike">
                <a:solidFill>
                  <a:schemeClr val="dk1"/>
                </a:solidFill>
                <a:latin typeface="Fira Sans"/>
                <a:ea typeface="Fira Sans"/>
                <a:cs typeface="Fira Sans"/>
                <a:sym typeface="Fira Sans"/>
              </a:rPr>
              <a:t> Advantages:</a:t>
            </a:r>
            <a:endParaRPr b="1" i="0" sz="20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DNABDS offers more speed.</a:t>
            </a:r>
            <a:endParaRPr b="0" i="0" sz="18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The data owner does not store the DNASK anywhere, not even on the cloud server.</a:t>
            </a:r>
            <a:endParaRPr b="0" i="0" sz="18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Both the data owner and cloud service provider do not expose any sensitive or confidential data of themselves to others.</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1200"/>
              </a:spcBef>
              <a:spcAft>
                <a:spcPts val="1200"/>
              </a:spcAft>
              <a:buClr>
                <a:srgbClr val="000000"/>
              </a:buClr>
              <a:buSzPts val="1800"/>
              <a:buFont typeface="Arial"/>
              <a:buNone/>
            </a:pPr>
            <a:r>
              <a:rPr b="1" i="0" lang="en" sz="1800" u="none" cap="none" strike="noStrike">
                <a:solidFill>
                  <a:schemeClr val="dk1"/>
                </a:solidFill>
                <a:latin typeface="Fira Sans"/>
                <a:ea typeface="Fira Sans"/>
                <a:cs typeface="Fira Sans"/>
                <a:sym typeface="Fira Sans"/>
              </a:rPr>
              <a:t>          </a:t>
            </a:r>
            <a:endParaRPr b="0" i="0" sz="1500" u="none" cap="none" strike="noStrike">
              <a:solidFill>
                <a:schemeClr val="dk1"/>
              </a:solidFill>
              <a:latin typeface="Fira Sans"/>
              <a:ea typeface="Fira Sans"/>
              <a:cs typeface="Fira Sans"/>
              <a:sym typeface="Fira Sans"/>
            </a:endParaRPr>
          </a:p>
        </p:txBody>
      </p:sp>
      <p:sp>
        <p:nvSpPr>
          <p:cNvPr id="396" name="Google Shape;396;p46"/>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fld id="{00000000-1234-1234-1234-123412341234}" type="slidenum">
              <a:rPr lang="en" sz="1400">
                <a:solidFill>
                  <a:srgbClr val="FFFFFF"/>
                </a:solidFill>
              </a:rPr>
              <a:t>‹#›</a:t>
            </a:fld>
            <a:endParaRPr sz="14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0" name="Shape 400"/>
        <p:cNvGrpSpPr/>
        <p:nvPr/>
      </p:nvGrpSpPr>
      <p:grpSpPr>
        <a:xfrm>
          <a:off x="0" y="0"/>
          <a:ext cx="0" cy="0"/>
          <a:chOff x="0" y="0"/>
          <a:chExt cx="0" cy="0"/>
        </a:xfrm>
      </p:grpSpPr>
      <p:sp>
        <p:nvSpPr>
          <p:cNvPr id="401" name="Google Shape;401;p47"/>
          <p:cNvSpPr txBox="1"/>
          <p:nvPr>
            <p:ph type="title"/>
          </p:nvPr>
        </p:nvSpPr>
        <p:spPr>
          <a:xfrm>
            <a:off x="-181825" y="-141125"/>
            <a:ext cx="9412800" cy="894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3400">
                <a:solidFill>
                  <a:srgbClr val="FFFFFF"/>
                </a:solidFill>
              </a:rPr>
              <a:t>Paper 5: A Secured cryptographic system based on DNA and a hybrid key generation</a:t>
            </a:r>
            <a:r>
              <a:rPr lang="en" sz="3600">
                <a:solidFill>
                  <a:srgbClr val="FFFFFF"/>
                </a:solidFill>
              </a:rPr>
              <a:t> approach </a:t>
            </a:r>
            <a:endParaRPr sz="3600">
              <a:solidFill>
                <a:srgbClr val="FFFFFF"/>
              </a:solidFill>
            </a:endParaRPr>
          </a:p>
        </p:txBody>
      </p:sp>
      <p:sp>
        <p:nvSpPr>
          <p:cNvPr id="402" name="Google Shape;402;p47"/>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403" name="Google Shape;403;p47"/>
          <p:cNvSpPr/>
          <p:nvPr/>
        </p:nvSpPr>
        <p:spPr>
          <a:xfrm>
            <a:off x="426150" y="1075000"/>
            <a:ext cx="8322900" cy="3970200"/>
          </a:xfrm>
          <a:prstGeom prst="rect">
            <a:avLst/>
          </a:prstGeom>
          <a:solidFill>
            <a:srgbClr val="4949E7"/>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n" sz="1600" u="none" cap="none" strike="noStrike">
                <a:solidFill>
                  <a:schemeClr val="dk1"/>
                </a:solidFill>
                <a:latin typeface="Fira Sans"/>
                <a:ea typeface="Fira Sans"/>
                <a:cs typeface="Fira Sans"/>
                <a:sym typeface="Fira Sans"/>
              </a:rPr>
              <a:t>       </a:t>
            </a:r>
            <a:r>
              <a:rPr b="1" i="0" lang="en" sz="2000" u="none" cap="none" strike="noStrike">
                <a:solidFill>
                  <a:schemeClr val="dk1"/>
                </a:solidFill>
                <a:latin typeface="Fira Sans"/>
                <a:ea typeface="Fira Sans"/>
                <a:cs typeface="Fira Sans"/>
                <a:sym typeface="Fira Sans"/>
              </a:rPr>
              <a:t>  Problem addressed:</a:t>
            </a:r>
            <a:r>
              <a:rPr b="0" i="0" lang="en" sz="2000" u="none" cap="none" strike="noStrike">
                <a:solidFill>
                  <a:schemeClr val="dk1"/>
                </a:solidFill>
                <a:latin typeface="Fira Sans"/>
                <a:ea typeface="Fira Sans"/>
                <a:cs typeface="Fira Sans"/>
                <a:sym typeface="Fira Sans"/>
              </a:rPr>
              <a:t> </a:t>
            </a:r>
            <a:endParaRPr b="0" i="0" sz="20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120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The cipher block duration is inflexible for example in DES, AES algorithms. Only one block of cipher can be encoded by Random Block Length Based cryptosystem through Multiple Cascaded (RBCMPCC). Any intermediate block chosen as the encrypted block within the RPSP algorithm during its phase serves as the hidden key.</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1200"/>
              </a:spcBef>
              <a:spcAft>
                <a:spcPts val="0"/>
              </a:spcAft>
              <a:buClr>
                <a:srgbClr val="000000"/>
              </a:buClr>
              <a:buSzPts val="2000"/>
              <a:buFont typeface="Arial"/>
              <a:buNone/>
            </a:pPr>
            <a:r>
              <a:rPr b="1" i="0" lang="en" sz="2000" u="none" cap="none" strike="noStrike">
                <a:solidFill>
                  <a:schemeClr val="dk1"/>
                </a:solidFill>
                <a:latin typeface="Fira Sans"/>
                <a:ea typeface="Fira Sans"/>
                <a:cs typeface="Fira Sans"/>
                <a:sym typeface="Fira Sans"/>
              </a:rPr>
              <a:t>        Proposed solution: </a:t>
            </a:r>
            <a:endParaRPr b="1" i="0" sz="20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120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By using the computer and biological methods, the proposed bio-inspired cryptosystem provides safety and effective data storage that enables big quantities of information to be encrypted and decrypted. </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1200"/>
              </a:spcBef>
              <a:spcAft>
                <a:spcPts val="0"/>
              </a:spcAft>
              <a:buClr>
                <a:schemeClr val="dk1"/>
              </a:buClr>
              <a:buSzPts val="1100"/>
              <a:buFont typeface="Arial"/>
              <a:buNone/>
            </a:pPr>
            <a:r>
              <a:rPr b="1" i="0" lang="en" sz="1450" u="none" cap="none" strike="noStrike">
                <a:solidFill>
                  <a:schemeClr val="dk1"/>
                </a:solidFill>
                <a:latin typeface="Fira Sans"/>
                <a:ea typeface="Fira Sans"/>
                <a:cs typeface="Fira Sans"/>
                <a:sym typeface="Fira Sans"/>
              </a:rPr>
              <a:t>          </a:t>
            </a:r>
            <a:endParaRPr b="0" i="0" sz="145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47"/>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8" name="Shape 408"/>
        <p:cNvGrpSpPr/>
        <p:nvPr/>
      </p:nvGrpSpPr>
      <p:grpSpPr>
        <a:xfrm>
          <a:off x="0" y="0"/>
          <a:ext cx="0" cy="0"/>
          <a:chOff x="0" y="0"/>
          <a:chExt cx="0" cy="0"/>
        </a:xfrm>
      </p:grpSpPr>
      <p:sp>
        <p:nvSpPr>
          <p:cNvPr id="409" name="Google Shape;409;p48"/>
          <p:cNvSpPr/>
          <p:nvPr/>
        </p:nvSpPr>
        <p:spPr>
          <a:xfrm>
            <a:off x="385975" y="406200"/>
            <a:ext cx="8486700" cy="4411500"/>
          </a:xfrm>
          <a:prstGeom prst="rect">
            <a:avLst/>
          </a:prstGeom>
          <a:solidFill>
            <a:srgbClr val="B52A8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8"/>
          <p:cNvSpPr txBox="1"/>
          <p:nvPr/>
        </p:nvSpPr>
        <p:spPr>
          <a:xfrm>
            <a:off x="623350" y="574350"/>
            <a:ext cx="8002200" cy="43098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1200"/>
              </a:spcBef>
              <a:spcAft>
                <a:spcPts val="0"/>
              </a:spcAft>
              <a:buClr>
                <a:schemeClr val="dk1"/>
              </a:buClr>
              <a:buSzPts val="1400"/>
              <a:buFont typeface="Fira Sans"/>
              <a:buChar char="●"/>
            </a:pPr>
            <a:r>
              <a:rPr b="1" i="0" lang="en" sz="1800" u="none" cap="none" strike="noStrike">
                <a:solidFill>
                  <a:schemeClr val="dk1"/>
                </a:solidFill>
                <a:latin typeface="Fira Sans"/>
                <a:ea typeface="Fira Sans"/>
                <a:cs typeface="Fira Sans"/>
                <a:sym typeface="Fira Sans"/>
              </a:rPr>
              <a:t> </a:t>
            </a:r>
            <a:r>
              <a:rPr b="0" i="0" lang="en" sz="1800" u="none" cap="none" strike="noStrike">
                <a:solidFill>
                  <a:schemeClr val="dk1"/>
                </a:solidFill>
                <a:latin typeface="Fira Sans"/>
                <a:ea typeface="Fira Sans"/>
                <a:cs typeface="Fira Sans"/>
                <a:sym typeface="Fira Sans"/>
              </a:rPr>
              <a:t>Bio-inspired cryptography, due to its immense storage and safety capacities, is a    developing strategy for data safety and storage. DNA molecules can be paralleled, efficient energy use, with elevated density of data and storage</a:t>
            </a:r>
            <a:r>
              <a:rPr b="0" i="0" lang="en" sz="1450" u="none" cap="none" strike="noStrike">
                <a:solidFill>
                  <a:schemeClr val="dk1"/>
                </a:solidFill>
                <a:latin typeface="Fira Sans"/>
                <a:ea typeface="Fira Sans"/>
                <a:cs typeface="Fira Sans"/>
                <a:sym typeface="Fira Sans"/>
              </a:rPr>
              <a:t>.</a:t>
            </a:r>
            <a:endParaRPr b="0" i="0" sz="1450" u="none" cap="none" strike="noStrike">
              <a:solidFill>
                <a:schemeClr val="dk1"/>
              </a:solidFill>
              <a:latin typeface="Fira Sans"/>
              <a:ea typeface="Fira Sans"/>
              <a:cs typeface="Fira Sans"/>
              <a:sym typeface="Fira Sans"/>
            </a:endParaRPr>
          </a:p>
          <a:p>
            <a:pPr indent="0" lvl="0" marL="0" marR="0" rtl="0" algn="l">
              <a:lnSpc>
                <a:spcPct val="115000"/>
              </a:lnSpc>
              <a:spcBef>
                <a:spcPts val="1200"/>
              </a:spcBef>
              <a:spcAft>
                <a:spcPts val="0"/>
              </a:spcAft>
              <a:buClr>
                <a:srgbClr val="000000"/>
              </a:buClr>
              <a:buSzPts val="1800"/>
              <a:buFont typeface="Arial"/>
              <a:buNone/>
            </a:pPr>
            <a:r>
              <a:rPr b="1" i="0" lang="en" sz="1800" u="none" cap="none" strike="noStrike">
                <a:solidFill>
                  <a:schemeClr val="dk1"/>
                </a:solidFill>
                <a:latin typeface="Fira Sans"/>
                <a:ea typeface="Fira Sans"/>
                <a:cs typeface="Fira Sans"/>
                <a:sym typeface="Fira Sans"/>
              </a:rPr>
              <a:t>        </a:t>
            </a:r>
            <a:r>
              <a:rPr b="1" i="0" lang="en" sz="2000" u="none" cap="none" strike="noStrike">
                <a:solidFill>
                  <a:schemeClr val="dk1"/>
                </a:solidFill>
                <a:latin typeface="Fira Sans"/>
                <a:ea typeface="Fira Sans"/>
                <a:cs typeface="Fira Sans"/>
                <a:sym typeface="Fira Sans"/>
              </a:rPr>
              <a:t>Result:</a:t>
            </a:r>
            <a:r>
              <a:rPr b="0" i="0" lang="en" sz="2000" u="none" cap="none" strike="noStrike">
                <a:solidFill>
                  <a:schemeClr val="dk1"/>
                </a:solidFill>
                <a:latin typeface="Fira Sans"/>
                <a:ea typeface="Fira Sans"/>
                <a:cs typeface="Fira Sans"/>
                <a:sym typeface="Fira Sans"/>
              </a:rPr>
              <a:t> </a:t>
            </a:r>
            <a:endParaRPr b="0" i="0" sz="20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1200"/>
              </a:spcBef>
              <a:spcAft>
                <a:spcPts val="0"/>
              </a:spcAft>
              <a:buClr>
                <a:schemeClr val="dk1"/>
              </a:buClr>
              <a:buSzPts val="1800"/>
              <a:buFont typeface="Arial"/>
              <a:buChar char="●"/>
            </a:pPr>
            <a:r>
              <a:rPr b="0" i="0" lang="en" sz="1800" u="none" cap="none" strike="noStrike">
                <a:solidFill>
                  <a:schemeClr val="dk1"/>
                </a:solidFill>
                <a:latin typeface="Fira Sans"/>
                <a:ea typeface="Fira Sans"/>
                <a:cs typeface="Fira Sans"/>
                <a:sym typeface="Fira Sans"/>
              </a:rPr>
              <a:t>Pseudo-DNA Cryptography method the theoretical analyses have been performed based on the size of plaintext and key and the time taken for encryption and decryption.</a:t>
            </a:r>
            <a:r>
              <a:rPr b="0" i="0" lang="en"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en" sz="1800" u="none" cap="none" strike="noStrike">
                <a:solidFill>
                  <a:schemeClr val="dk1"/>
                </a:solidFill>
                <a:latin typeface="Fira Sans"/>
                <a:ea typeface="Fira Sans"/>
                <a:cs typeface="Fira Sans"/>
                <a:sym typeface="Fira Sans"/>
              </a:rPr>
              <a:t>It behaves better to the Pseudo DNA cryptography scheme and also regarding the encryption and decryption times, the proposed scheme not gives the required achievement. It provides better conclusion and prevention against the differential cryptanalysis attack.</a:t>
            </a:r>
            <a:endParaRPr b="0" i="0" sz="1800" u="none" cap="none" strike="noStrike">
              <a:solidFill>
                <a:schemeClr val="dk1"/>
              </a:solidFill>
              <a:latin typeface="Arial"/>
              <a:ea typeface="Arial"/>
              <a:cs typeface="Arial"/>
              <a:sym typeface="Arial"/>
            </a:endParaRPr>
          </a:p>
        </p:txBody>
      </p:sp>
      <p:sp>
        <p:nvSpPr>
          <p:cNvPr id="411" name="Google Shape;411;p48"/>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5" name="Shape 415"/>
        <p:cNvGrpSpPr/>
        <p:nvPr/>
      </p:nvGrpSpPr>
      <p:grpSpPr>
        <a:xfrm>
          <a:off x="0" y="0"/>
          <a:ext cx="0" cy="0"/>
          <a:chOff x="0" y="0"/>
          <a:chExt cx="0" cy="0"/>
        </a:xfrm>
      </p:grpSpPr>
      <p:sp>
        <p:nvSpPr>
          <p:cNvPr id="416" name="Google Shape;416;p49"/>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417" name="Google Shape;417;p49"/>
          <p:cNvSpPr txBox="1"/>
          <p:nvPr>
            <p:ph idx="1" type="body"/>
          </p:nvPr>
        </p:nvSpPr>
        <p:spPr>
          <a:xfrm>
            <a:off x="457200" y="110980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418" name="Google Shape;418;p49"/>
          <p:cNvSpPr/>
          <p:nvPr/>
        </p:nvSpPr>
        <p:spPr>
          <a:xfrm>
            <a:off x="263725" y="207300"/>
            <a:ext cx="8539500" cy="4728900"/>
          </a:xfrm>
          <a:prstGeom prst="rect">
            <a:avLst/>
          </a:prstGeom>
          <a:solidFill>
            <a:srgbClr val="EC3A3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400"/>
              <a:buFont typeface="Arial"/>
              <a:buNone/>
            </a:pPr>
            <a:r>
              <a:rPr b="1" i="0" lang="en" sz="1400" u="none" cap="none" strike="noStrike">
                <a:solidFill>
                  <a:schemeClr val="dk1"/>
                </a:solidFill>
                <a:latin typeface="Fira Sans"/>
                <a:ea typeface="Fira Sans"/>
                <a:cs typeface="Fira Sans"/>
                <a:sym typeface="Fira Sans"/>
              </a:rPr>
              <a:t>        </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1200"/>
              </a:spcBef>
              <a:spcAft>
                <a:spcPts val="0"/>
              </a:spcAft>
              <a:buClr>
                <a:srgbClr val="000000"/>
              </a:buClr>
              <a:buSzPts val="1800"/>
              <a:buFont typeface="Arial"/>
              <a:buNone/>
            </a:pPr>
            <a:r>
              <a:rPr b="1" i="0" lang="en" sz="1800" u="none" cap="none" strike="noStrike">
                <a:solidFill>
                  <a:schemeClr val="dk1"/>
                </a:solidFill>
                <a:latin typeface="Fira Sans"/>
                <a:ea typeface="Fira Sans"/>
                <a:cs typeface="Fira Sans"/>
                <a:sym typeface="Fira Sans"/>
              </a:rPr>
              <a:t>           </a:t>
            </a:r>
            <a:r>
              <a:rPr b="1" i="0" lang="en" sz="2000" u="none" cap="none" strike="noStrike">
                <a:solidFill>
                  <a:schemeClr val="dk1"/>
                </a:solidFill>
                <a:latin typeface="Fira Sans"/>
                <a:ea typeface="Fira Sans"/>
                <a:cs typeface="Fira Sans"/>
                <a:sym typeface="Fira Sans"/>
              </a:rPr>
              <a:t>Advantages: </a:t>
            </a:r>
            <a:endParaRPr b="1" i="0" sz="20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120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The most serious problem is that partial information exists, so that attackers can infer the whole information with only some effort. </a:t>
            </a:r>
            <a:endParaRPr b="0" i="0" sz="18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The probable reason is that the confusion of the plaintext is not very complete, so that the relationship between statistics of ciphertext and statistics of plaintext is not as complex. In this reason our proposed method is better than pseudo DNA cryptography.</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1200"/>
              </a:spcBef>
              <a:spcAft>
                <a:spcPts val="0"/>
              </a:spcAft>
              <a:buClr>
                <a:srgbClr val="000000"/>
              </a:buClr>
              <a:buSzPts val="1350"/>
              <a:buFont typeface="Arial"/>
              <a:buNone/>
            </a:pPr>
            <a:r>
              <a:rPr b="1" i="0" lang="en" sz="1350" u="none" cap="none" strike="noStrike">
                <a:solidFill>
                  <a:schemeClr val="dk1"/>
                </a:solidFill>
                <a:latin typeface="Fira Sans"/>
                <a:ea typeface="Fira Sans"/>
                <a:cs typeface="Fira Sans"/>
                <a:sym typeface="Fira Sans"/>
              </a:rPr>
              <a:t>          </a:t>
            </a:r>
            <a:endParaRPr b="0" i="0" sz="15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chemeClr val="dk1"/>
              </a:buClr>
              <a:buSzPts val="1100"/>
              <a:buFont typeface="Arial"/>
              <a:buNone/>
            </a:pPr>
            <a:r>
              <a:t/>
            </a:r>
            <a:endParaRPr b="0" i="0" sz="1500" u="none" cap="none" strike="noStrike">
              <a:solidFill>
                <a:schemeClr val="dk1"/>
              </a:solidFill>
              <a:latin typeface="Arial"/>
              <a:ea typeface="Arial"/>
              <a:cs typeface="Arial"/>
              <a:sym typeface="Arial"/>
            </a:endParaRPr>
          </a:p>
        </p:txBody>
      </p:sp>
      <p:sp>
        <p:nvSpPr>
          <p:cNvPr id="419" name="Google Shape;419;p49"/>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3" name="Shape 423"/>
        <p:cNvGrpSpPr/>
        <p:nvPr/>
      </p:nvGrpSpPr>
      <p:grpSpPr>
        <a:xfrm>
          <a:off x="0" y="0"/>
          <a:ext cx="0" cy="0"/>
          <a:chOff x="0" y="0"/>
          <a:chExt cx="0" cy="0"/>
        </a:xfrm>
      </p:grpSpPr>
      <p:sp>
        <p:nvSpPr>
          <p:cNvPr id="424" name="Google Shape;424;p50"/>
          <p:cNvSpPr txBox="1"/>
          <p:nvPr>
            <p:ph type="title"/>
          </p:nvPr>
        </p:nvSpPr>
        <p:spPr>
          <a:xfrm>
            <a:off x="410125" y="182875"/>
            <a:ext cx="8229600" cy="60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solidFill>
                  <a:srgbClr val="FFFFFF"/>
                </a:solidFill>
              </a:rPr>
              <a:t>Modules of the proposed solution</a:t>
            </a:r>
            <a:endParaRPr sz="3600">
              <a:solidFill>
                <a:srgbClr val="FFFFFF"/>
              </a:solidFill>
            </a:endParaRPr>
          </a:p>
        </p:txBody>
      </p:sp>
      <p:sp>
        <p:nvSpPr>
          <p:cNvPr id="425" name="Google Shape;425;p50"/>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426" name="Google Shape;426;p50"/>
          <p:cNvSpPr/>
          <p:nvPr/>
        </p:nvSpPr>
        <p:spPr>
          <a:xfrm>
            <a:off x="437025" y="1069050"/>
            <a:ext cx="8229600" cy="3667500"/>
          </a:xfrm>
          <a:prstGeom prst="rect">
            <a:avLst/>
          </a:prstGeom>
          <a:solidFill>
            <a:srgbClr val="FCBD2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500"/>
              </a:spcBef>
              <a:spcAft>
                <a:spcPts val="0"/>
              </a:spcAft>
              <a:buClr>
                <a:schemeClr val="dk1"/>
              </a:buClr>
              <a:buSzPts val="1100"/>
              <a:buFont typeface="Arial"/>
              <a:buNone/>
            </a:pPr>
            <a:r>
              <a:rPr b="1" i="0" lang="en" sz="1800" u="none" cap="none" strike="noStrike">
                <a:solidFill>
                  <a:schemeClr val="dk1"/>
                </a:solidFill>
                <a:latin typeface="Fira Sans"/>
                <a:ea typeface="Fira Sans"/>
                <a:cs typeface="Fira Sans"/>
                <a:sym typeface="Fira Sans"/>
              </a:rPr>
              <a:t>  1.</a:t>
            </a:r>
            <a:r>
              <a:rPr b="0" i="0" lang="en" sz="1800" u="none" cap="none" strike="noStrike">
                <a:solidFill>
                  <a:schemeClr val="dk1"/>
                </a:solidFill>
                <a:latin typeface="Fira Sans"/>
                <a:ea typeface="Fira Sans"/>
                <a:cs typeface="Fira Sans"/>
                <a:sym typeface="Fira Sans"/>
              </a:rPr>
              <a:t>   </a:t>
            </a:r>
            <a:r>
              <a:rPr b="1" i="0" lang="en" sz="1800" u="none" cap="none" strike="noStrike">
                <a:solidFill>
                  <a:schemeClr val="dk1"/>
                </a:solidFill>
                <a:latin typeface="Fira Sans"/>
                <a:ea typeface="Fira Sans"/>
                <a:cs typeface="Fira Sans"/>
                <a:sym typeface="Fira Sans"/>
              </a:rPr>
              <a:t>Key Generation:</a:t>
            </a:r>
            <a:endParaRPr b="1" i="0" sz="18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The sender performs the key generation process based on the attributes collected from the receiver.</a:t>
            </a:r>
            <a:endParaRPr b="0" i="0" sz="18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The attribute values received in the encrypted form are decrypted using the sender's private key and receiver's public key.</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1500"/>
              </a:spcBef>
              <a:spcAft>
                <a:spcPts val="0"/>
              </a:spcAft>
              <a:buClr>
                <a:schemeClr val="dk1"/>
              </a:buClr>
              <a:buSzPts val="1100"/>
              <a:buFont typeface="Arial"/>
              <a:buNone/>
            </a:pPr>
            <a:r>
              <a:rPr b="1" i="0" lang="en" sz="1800" u="none" cap="none" strike="noStrike">
                <a:solidFill>
                  <a:schemeClr val="dk1"/>
                </a:solidFill>
                <a:latin typeface="Fira Sans"/>
                <a:ea typeface="Fira Sans"/>
                <a:cs typeface="Fira Sans"/>
                <a:sym typeface="Fira Sans"/>
              </a:rPr>
              <a:t>  2.</a:t>
            </a:r>
            <a:r>
              <a:rPr b="0" i="0" lang="en" sz="1800" u="none" cap="none" strike="noStrike">
                <a:solidFill>
                  <a:schemeClr val="dk1"/>
                </a:solidFill>
                <a:latin typeface="Fira Sans"/>
                <a:ea typeface="Fira Sans"/>
                <a:cs typeface="Fira Sans"/>
                <a:sym typeface="Fira Sans"/>
              </a:rPr>
              <a:t>   </a:t>
            </a:r>
            <a:r>
              <a:rPr b="1" i="0" lang="en" sz="1800" u="none" cap="none" strike="noStrike">
                <a:solidFill>
                  <a:schemeClr val="dk1"/>
                </a:solidFill>
                <a:latin typeface="Fira Sans"/>
                <a:ea typeface="Fira Sans"/>
                <a:cs typeface="Fira Sans"/>
                <a:sym typeface="Fira Sans"/>
              </a:rPr>
              <a:t>Encryption:</a:t>
            </a:r>
            <a:endParaRPr b="1" i="0" sz="18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The input for the source data which is in the text format.</a:t>
            </a:r>
            <a:endParaRPr b="0" i="0" sz="1800" u="none" cap="none" strike="noStrike">
              <a:solidFill>
                <a:schemeClr val="dk1"/>
              </a:solidFill>
              <a:latin typeface="Fira Sans"/>
              <a:ea typeface="Fira Sans"/>
              <a:cs typeface="Fira Sans"/>
              <a:sym typeface="Fira Sans"/>
            </a:endParaRPr>
          </a:p>
          <a:p>
            <a:pPr indent="-342900" lvl="0" marL="457200" marR="0" rtl="0" algn="l">
              <a:lnSpc>
                <a:spcPct val="115000"/>
              </a:lnSpc>
              <a:spcBef>
                <a:spcPts val="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Each character of the source data is converted to cipher text using DNA.</a:t>
            </a:r>
            <a:endParaRPr b="0" i="0" sz="1800" u="none" cap="none" strike="noStrike">
              <a:solidFill>
                <a:schemeClr val="dk1"/>
              </a:solidFill>
              <a:latin typeface="Fira Sans"/>
              <a:ea typeface="Fira Sans"/>
              <a:cs typeface="Fira Sans"/>
              <a:sym typeface="Fira Sans"/>
            </a:endParaRPr>
          </a:p>
          <a:p>
            <a:pPr indent="-342900" lvl="0" marL="457200" marR="0" rtl="0" algn="l">
              <a:lnSpc>
                <a:spcPct val="100000"/>
              </a:lnSpc>
              <a:spcBef>
                <a:spcPts val="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In our proposed algorithm we would use DNA cryptography to encrypt the message</a:t>
            </a:r>
            <a:r>
              <a:rPr b="1" i="0" lang="en" sz="1800" u="none" cap="none" strike="noStrike">
                <a:solidFill>
                  <a:schemeClr val="dk1"/>
                </a:solidFill>
                <a:latin typeface="Fira Sans"/>
                <a:ea typeface="Fira Sans"/>
                <a:cs typeface="Fira Sans"/>
                <a:sym typeface="Fira Sans"/>
              </a:rPr>
              <a:t>.</a:t>
            </a:r>
            <a:endParaRPr b="0" i="0" sz="1800" u="none" cap="none" strike="noStrike">
              <a:solidFill>
                <a:schemeClr val="dk1"/>
              </a:solidFill>
              <a:latin typeface="Fira Sans"/>
              <a:ea typeface="Fira Sans"/>
              <a:cs typeface="Fira Sans"/>
              <a:sym typeface="Fira Sans"/>
            </a:endParaRPr>
          </a:p>
        </p:txBody>
      </p:sp>
      <p:sp>
        <p:nvSpPr>
          <p:cNvPr id="427" name="Google Shape;427;p50"/>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1" name="Shape 431"/>
        <p:cNvGrpSpPr/>
        <p:nvPr/>
      </p:nvGrpSpPr>
      <p:grpSpPr>
        <a:xfrm>
          <a:off x="0" y="0"/>
          <a:ext cx="0" cy="0"/>
          <a:chOff x="0" y="0"/>
          <a:chExt cx="0" cy="0"/>
        </a:xfrm>
      </p:grpSpPr>
      <p:sp>
        <p:nvSpPr>
          <p:cNvPr id="432" name="Google Shape;432;p51"/>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433" name="Google Shape;433;p51"/>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434" name="Google Shape;434;p51"/>
          <p:cNvSpPr/>
          <p:nvPr/>
        </p:nvSpPr>
        <p:spPr>
          <a:xfrm>
            <a:off x="463925" y="800100"/>
            <a:ext cx="8223000" cy="3792000"/>
          </a:xfrm>
          <a:prstGeom prst="rect">
            <a:avLst/>
          </a:prstGeom>
          <a:solidFill>
            <a:srgbClr val="4949E7"/>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n" sz="1800" u="none" cap="none" strike="noStrike">
                <a:solidFill>
                  <a:srgbClr val="252525"/>
                </a:solidFill>
                <a:latin typeface="Fira Sans"/>
                <a:ea typeface="Fira Sans"/>
                <a:cs typeface="Fira Sans"/>
                <a:sym typeface="Fira Sans"/>
              </a:rPr>
              <a:t>  3.</a:t>
            </a:r>
            <a:r>
              <a:rPr b="0" i="0" lang="en" sz="1800" u="none" cap="none" strike="noStrike">
                <a:solidFill>
                  <a:srgbClr val="252525"/>
                </a:solidFill>
                <a:latin typeface="Fira Sans"/>
                <a:ea typeface="Fira Sans"/>
                <a:cs typeface="Fira Sans"/>
                <a:sym typeface="Fira Sans"/>
              </a:rPr>
              <a:t>   </a:t>
            </a:r>
            <a:r>
              <a:rPr b="1" i="0" lang="en" sz="1800" u="none" cap="none" strike="noStrike">
                <a:solidFill>
                  <a:srgbClr val="252525"/>
                </a:solidFill>
                <a:latin typeface="Fira Sans"/>
                <a:ea typeface="Fira Sans"/>
                <a:cs typeface="Fira Sans"/>
                <a:sym typeface="Fira Sans"/>
              </a:rPr>
              <a:t>Decryption:</a:t>
            </a:r>
            <a:endParaRPr b="1" i="0" sz="1800" u="none" cap="none" strike="noStrike">
              <a:solidFill>
                <a:srgbClr val="252525"/>
              </a:solidFill>
              <a:latin typeface="Fira Sans"/>
              <a:ea typeface="Fira Sans"/>
              <a:cs typeface="Fira Sans"/>
              <a:sym typeface="Fira Sans"/>
            </a:endParaRPr>
          </a:p>
          <a:p>
            <a:pPr indent="-342900" lvl="0" marL="457200" marR="0" rtl="0" algn="l">
              <a:lnSpc>
                <a:spcPct val="115000"/>
              </a:lnSpc>
              <a:spcBef>
                <a:spcPts val="0"/>
              </a:spcBef>
              <a:spcAft>
                <a:spcPts val="0"/>
              </a:spcAft>
              <a:buClr>
                <a:srgbClr val="252525"/>
              </a:buClr>
              <a:buSzPts val="1800"/>
              <a:buFont typeface="Fira Sans"/>
              <a:buChar char="●"/>
            </a:pPr>
            <a:r>
              <a:rPr b="0" i="0" lang="en" sz="1800" u="none" cap="none" strike="noStrike">
                <a:solidFill>
                  <a:srgbClr val="252525"/>
                </a:solidFill>
                <a:latin typeface="Fira Sans"/>
                <a:ea typeface="Fira Sans"/>
                <a:cs typeface="Fira Sans"/>
                <a:sym typeface="Fira Sans"/>
              </a:rPr>
              <a:t>Decryption is a process of converting encrypted text back to original text.</a:t>
            </a:r>
            <a:endParaRPr b="0" i="0" sz="1800" u="none" cap="none" strike="noStrike">
              <a:solidFill>
                <a:srgbClr val="252525"/>
              </a:solidFill>
              <a:latin typeface="Fira Sans"/>
              <a:ea typeface="Fira Sans"/>
              <a:cs typeface="Fira Sans"/>
              <a:sym typeface="Fira Sans"/>
            </a:endParaRPr>
          </a:p>
          <a:p>
            <a:pPr indent="-342900" lvl="0" marL="457200" marR="0" rtl="0" algn="l">
              <a:lnSpc>
                <a:spcPct val="115000"/>
              </a:lnSpc>
              <a:spcBef>
                <a:spcPts val="0"/>
              </a:spcBef>
              <a:spcAft>
                <a:spcPts val="0"/>
              </a:spcAft>
              <a:buClr>
                <a:srgbClr val="252525"/>
              </a:buClr>
              <a:buSzPts val="1800"/>
              <a:buFont typeface="Fira Sans"/>
              <a:buChar char="●"/>
            </a:pPr>
            <a:r>
              <a:rPr b="0" i="0" lang="en" sz="1800" u="none" cap="none" strike="noStrike">
                <a:solidFill>
                  <a:srgbClr val="252525"/>
                </a:solidFill>
                <a:latin typeface="Fira Sans"/>
                <a:ea typeface="Fira Sans"/>
                <a:cs typeface="Fira Sans"/>
                <a:sym typeface="Fira Sans"/>
              </a:rPr>
              <a:t>Only an authorized user can decrypt data because decryption requires a secret key or password.</a:t>
            </a:r>
            <a:endParaRPr b="0" i="0" sz="1800" u="none" cap="none" strike="noStrike">
              <a:solidFill>
                <a:srgbClr val="252525"/>
              </a:solidFill>
              <a:latin typeface="Fira Sans"/>
              <a:ea typeface="Fira Sans"/>
              <a:cs typeface="Fira Sans"/>
              <a:sym typeface="Fira Sans"/>
            </a:endParaRPr>
          </a:p>
          <a:p>
            <a:pPr indent="-342900" lvl="0" marL="457200" marR="0" rtl="0" algn="l">
              <a:lnSpc>
                <a:spcPct val="115000"/>
              </a:lnSpc>
              <a:spcBef>
                <a:spcPts val="0"/>
              </a:spcBef>
              <a:spcAft>
                <a:spcPts val="0"/>
              </a:spcAft>
              <a:buClr>
                <a:srgbClr val="252525"/>
              </a:buClr>
              <a:buSzPts val="1800"/>
              <a:buFont typeface="Fira Sans"/>
              <a:buChar char="●"/>
            </a:pPr>
            <a:r>
              <a:rPr b="0" i="0" lang="en" sz="1800" u="none" cap="none" strike="noStrike">
                <a:solidFill>
                  <a:srgbClr val="252525"/>
                </a:solidFill>
                <a:latin typeface="Fira Sans"/>
                <a:ea typeface="Fira Sans"/>
                <a:cs typeface="Fira Sans"/>
                <a:sym typeface="Fira Sans"/>
              </a:rPr>
              <a:t>We would use DNA cryptography to retrieve the message again by decrypting it.</a:t>
            </a:r>
            <a:endParaRPr b="0" i="0" sz="1800" u="none" cap="none" strike="noStrike">
              <a:solidFill>
                <a:srgbClr val="252525"/>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51"/>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sp>
        <p:nvSpPr>
          <p:cNvPr id="85" name="Google Shape;85;p16"/>
          <p:cNvSpPr/>
          <p:nvPr/>
        </p:nvSpPr>
        <p:spPr>
          <a:xfrm>
            <a:off x="374650" y="1068475"/>
            <a:ext cx="8387700" cy="3698400"/>
          </a:xfrm>
          <a:prstGeom prst="rect">
            <a:avLst/>
          </a:prstGeom>
          <a:solidFill>
            <a:srgbClr val="4949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6"/>
          <p:cNvSpPr txBox="1"/>
          <p:nvPr/>
        </p:nvSpPr>
        <p:spPr>
          <a:xfrm>
            <a:off x="326900" y="1252975"/>
            <a:ext cx="8387700" cy="33294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chemeClr val="dk1"/>
              </a:buClr>
              <a:buSzPts val="1400"/>
              <a:buFont typeface="Fira Sans"/>
              <a:buChar char="●"/>
            </a:pPr>
            <a:r>
              <a:rPr b="0" i="0" lang="en" sz="1800" u="none" cap="none" strike="noStrike">
                <a:solidFill>
                  <a:schemeClr val="dk1"/>
                </a:solidFill>
                <a:latin typeface="Fira Sans"/>
                <a:ea typeface="Fira Sans"/>
                <a:cs typeface="Fira Sans"/>
                <a:sym typeface="Fira Sans"/>
              </a:rPr>
              <a:t>Cloud computing delivers various types of services and applications over the Internet. </a:t>
            </a:r>
            <a:endParaRPr b="0" i="0" sz="1800" u="none" cap="none" strike="noStrike">
              <a:solidFill>
                <a:schemeClr val="dk1"/>
              </a:solidFill>
              <a:latin typeface="Fira Sans"/>
              <a:ea typeface="Fira Sans"/>
              <a:cs typeface="Fira Sans"/>
              <a:sym typeface="Fira Sans"/>
            </a:endParaRPr>
          </a:p>
          <a:p>
            <a:pPr indent="-317500" lvl="0" marL="457200" marR="0" rtl="0" algn="l">
              <a:lnSpc>
                <a:spcPct val="115000"/>
              </a:lnSpc>
              <a:spcBef>
                <a:spcPts val="0"/>
              </a:spcBef>
              <a:spcAft>
                <a:spcPts val="0"/>
              </a:spcAft>
              <a:buClr>
                <a:schemeClr val="dk1"/>
              </a:buClr>
              <a:buSzPts val="1400"/>
              <a:buFont typeface="Fira Sans"/>
              <a:buChar char="●"/>
            </a:pPr>
            <a:r>
              <a:rPr b="0" i="0" lang="en" sz="1800" u="none" cap="none" strike="noStrike">
                <a:solidFill>
                  <a:schemeClr val="dk1"/>
                </a:solidFill>
                <a:latin typeface="Fira Sans"/>
                <a:ea typeface="Fira Sans"/>
                <a:cs typeface="Fira Sans"/>
                <a:sym typeface="Fira Sans"/>
              </a:rPr>
              <a:t>These services enable users to utilize software and hardware managed by third parties at remote locations. </a:t>
            </a:r>
            <a:endParaRPr b="0" i="0" sz="1800" u="none" cap="none" strike="noStrike">
              <a:solidFill>
                <a:schemeClr val="dk1"/>
              </a:solidFill>
              <a:latin typeface="Fira Sans"/>
              <a:ea typeface="Fira Sans"/>
              <a:cs typeface="Fira Sans"/>
              <a:sym typeface="Fira Sans"/>
            </a:endParaRPr>
          </a:p>
          <a:p>
            <a:pPr indent="-317500" lvl="0" marL="457200" marR="0" rtl="0" algn="l">
              <a:lnSpc>
                <a:spcPct val="115000"/>
              </a:lnSpc>
              <a:spcBef>
                <a:spcPts val="0"/>
              </a:spcBef>
              <a:spcAft>
                <a:spcPts val="0"/>
              </a:spcAft>
              <a:buClr>
                <a:schemeClr val="dk1"/>
              </a:buClr>
              <a:buSzPts val="1400"/>
              <a:buFont typeface="Fira Sans"/>
              <a:buChar char="●"/>
            </a:pPr>
            <a:r>
              <a:rPr b="0" i="0" lang="en" sz="1800" u="none" cap="none" strike="noStrike">
                <a:solidFill>
                  <a:schemeClr val="dk1"/>
                </a:solidFill>
                <a:latin typeface="Fira Sans"/>
                <a:ea typeface="Fira Sans"/>
                <a:cs typeface="Fira Sans"/>
                <a:sym typeface="Fira Sans"/>
              </a:rPr>
              <a:t>Major cloud service providers include Google, Amazon, and Microsoft.</a:t>
            </a:r>
            <a:endParaRPr b="0" i="0" sz="1800" u="none" cap="none" strike="noStrike">
              <a:solidFill>
                <a:schemeClr val="dk1"/>
              </a:solidFill>
              <a:latin typeface="Fira Sans"/>
              <a:ea typeface="Fira Sans"/>
              <a:cs typeface="Fira Sans"/>
              <a:sym typeface="Fira Sans"/>
            </a:endParaRPr>
          </a:p>
          <a:p>
            <a:pPr indent="-317500" lvl="0" marL="457200" marR="0" rtl="0" algn="l">
              <a:lnSpc>
                <a:spcPct val="115000"/>
              </a:lnSpc>
              <a:spcBef>
                <a:spcPts val="0"/>
              </a:spcBef>
              <a:spcAft>
                <a:spcPts val="0"/>
              </a:spcAft>
              <a:buClr>
                <a:schemeClr val="dk1"/>
              </a:buClr>
              <a:buSzPts val="1400"/>
              <a:buFont typeface="Fira Sans"/>
              <a:buChar char="●"/>
            </a:pPr>
            <a:r>
              <a:rPr b="0" i="0" lang="en" sz="1800" u="none" cap="none" strike="noStrike">
                <a:solidFill>
                  <a:schemeClr val="dk1"/>
                </a:solidFill>
                <a:latin typeface="Fira Sans"/>
                <a:ea typeface="Fira Sans"/>
                <a:cs typeface="Fira Sans"/>
                <a:sym typeface="Fira Sans"/>
              </a:rPr>
              <a:t>Cloud computing is an on-demand delivery of IT capabilities, in which IT infrastructure and applications are provided to subscribers as metered services over networks. </a:t>
            </a:r>
            <a:endParaRPr b="0" i="0" sz="1800" u="none" cap="none" strike="noStrike">
              <a:solidFill>
                <a:schemeClr val="dk1"/>
              </a:solidFill>
              <a:latin typeface="Fira Sans"/>
              <a:ea typeface="Fira Sans"/>
              <a:cs typeface="Fira Sans"/>
              <a:sym typeface="Fira Sans"/>
            </a:endParaRPr>
          </a:p>
          <a:p>
            <a:pPr indent="-317500" lvl="0" marL="457200" marR="0" rtl="0" algn="l">
              <a:lnSpc>
                <a:spcPct val="115000"/>
              </a:lnSpc>
              <a:spcBef>
                <a:spcPts val="0"/>
              </a:spcBef>
              <a:spcAft>
                <a:spcPts val="0"/>
              </a:spcAft>
              <a:buClr>
                <a:schemeClr val="dk1"/>
              </a:buClr>
              <a:buSzPts val="1400"/>
              <a:buFont typeface="Fira Sans"/>
              <a:buChar char="●"/>
            </a:pPr>
            <a:r>
              <a:rPr b="0" i="0" lang="en" sz="1800" u="none" cap="none" strike="noStrike">
                <a:solidFill>
                  <a:schemeClr val="dk1"/>
                </a:solidFill>
                <a:latin typeface="Fira Sans"/>
                <a:ea typeface="Fira Sans"/>
                <a:cs typeface="Fira Sans"/>
                <a:sym typeface="Fira Sans"/>
              </a:rPr>
              <a:t>Examples of cloud solutions include Gmail, Facebook, Dropbox,and Salesforce.com.</a:t>
            </a:r>
            <a:endParaRPr b="0" i="0" sz="1400" u="none" cap="none" strike="noStrike">
              <a:solidFill>
                <a:srgbClr val="000000"/>
              </a:solidFill>
              <a:latin typeface="Arial"/>
              <a:ea typeface="Arial"/>
              <a:cs typeface="Arial"/>
              <a:sym typeface="Arial"/>
            </a:endParaRPr>
          </a:p>
        </p:txBody>
      </p:sp>
      <p:sp>
        <p:nvSpPr>
          <p:cNvPr id="87" name="Google Shape;87;p16"/>
          <p:cNvSpPr txBox="1"/>
          <p:nvPr/>
        </p:nvSpPr>
        <p:spPr>
          <a:xfrm>
            <a:off x="425000" y="250875"/>
            <a:ext cx="7693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Fira Sans"/>
                <a:ea typeface="Fira Sans"/>
                <a:cs typeface="Fira Sans"/>
                <a:sym typeface="Fira Sans"/>
              </a:rPr>
              <a:t>Cloud Computing</a:t>
            </a:r>
            <a:endParaRPr b="0" i="0" sz="3600" u="none" cap="none" strike="noStrike">
              <a:solidFill>
                <a:srgbClr val="000000"/>
              </a:solidFill>
              <a:latin typeface="Arial"/>
              <a:ea typeface="Arial"/>
              <a:cs typeface="Arial"/>
              <a:sym typeface="Arial"/>
            </a:endParaRPr>
          </a:p>
        </p:txBody>
      </p:sp>
      <p:sp>
        <p:nvSpPr>
          <p:cNvPr id="88" name="Google Shape;88;p16"/>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b="1" lang="en">
                <a:solidFill>
                  <a:srgbClr val="FFFFFF"/>
                </a:solidFill>
              </a:rPr>
              <a:t>‹#›</a:t>
            </a:fld>
            <a:endParaRPr b="1">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9" name="Shape 439"/>
        <p:cNvGrpSpPr/>
        <p:nvPr/>
      </p:nvGrpSpPr>
      <p:grpSpPr>
        <a:xfrm>
          <a:off x="0" y="0"/>
          <a:ext cx="0" cy="0"/>
          <a:chOff x="0" y="0"/>
          <a:chExt cx="0" cy="0"/>
        </a:xfrm>
      </p:grpSpPr>
      <p:cxnSp>
        <p:nvCxnSpPr>
          <p:cNvPr id="440" name="Google Shape;440;p52"/>
          <p:cNvCxnSpPr/>
          <p:nvPr/>
        </p:nvCxnSpPr>
        <p:spPr>
          <a:xfrm>
            <a:off x="4412250" y="1929550"/>
            <a:ext cx="0" cy="197700"/>
          </a:xfrm>
          <a:prstGeom prst="straightConnector1">
            <a:avLst/>
          </a:prstGeom>
          <a:noFill/>
          <a:ln cap="flat" cmpd="sng" w="28575">
            <a:solidFill>
              <a:srgbClr val="FFFFFF"/>
            </a:solidFill>
            <a:prstDash val="solid"/>
            <a:round/>
            <a:headEnd len="sm" w="sm" type="none"/>
            <a:tailEnd len="med" w="med" type="triangle"/>
          </a:ln>
        </p:spPr>
      </p:cxnSp>
      <p:cxnSp>
        <p:nvCxnSpPr>
          <p:cNvPr id="441" name="Google Shape;441;p52"/>
          <p:cNvCxnSpPr/>
          <p:nvPr/>
        </p:nvCxnSpPr>
        <p:spPr>
          <a:xfrm>
            <a:off x="4426875" y="3726513"/>
            <a:ext cx="9900" cy="207600"/>
          </a:xfrm>
          <a:prstGeom prst="straightConnector1">
            <a:avLst/>
          </a:prstGeom>
          <a:noFill/>
          <a:ln cap="flat" cmpd="sng" w="28575">
            <a:solidFill>
              <a:srgbClr val="FFFFFF"/>
            </a:solidFill>
            <a:prstDash val="solid"/>
            <a:round/>
            <a:headEnd len="sm" w="sm" type="none"/>
            <a:tailEnd len="med" w="med" type="triangle"/>
          </a:ln>
        </p:spPr>
      </p:cxnSp>
      <p:sp>
        <p:nvSpPr>
          <p:cNvPr id="442" name="Google Shape;442;p52"/>
          <p:cNvSpPr txBox="1"/>
          <p:nvPr>
            <p:ph type="title"/>
          </p:nvPr>
        </p:nvSpPr>
        <p:spPr>
          <a:xfrm>
            <a:off x="442950" y="-70550"/>
            <a:ext cx="8229600" cy="60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FFFFFF"/>
                </a:solidFill>
              </a:rPr>
              <a:t>Module workflow explanation</a:t>
            </a:r>
            <a:endParaRPr sz="2400">
              <a:solidFill>
                <a:srgbClr val="FFFFFF"/>
              </a:solidFill>
            </a:endParaRPr>
          </a:p>
          <a:p>
            <a:pPr indent="0" lvl="0" marL="0" rtl="0" algn="ctr">
              <a:lnSpc>
                <a:spcPct val="100000"/>
              </a:lnSpc>
              <a:spcBef>
                <a:spcPts val="0"/>
              </a:spcBef>
              <a:spcAft>
                <a:spcPts val="0"/>
              </a:spcAft>
              <a:buSzPts val="2800"/>
              <a:buNone/>
            </a:pPr>
            <a:r>
              <a:rPr lang="en" sz="2000">
                <a:solidFill>
                  <a:srgbClr val="FFFFFF"/>
                </a:solidFill>
              </a:rPr>
              <a:t>Key Generation:</a:t>
            </a:r>
            <a:endParaRPr sz="2000">
              <a:solidFill>
                <a:srgbClr val="FFFFFF"/>
              </a:solidFill>
            </a:endParaRPr>
          </a:p>
          <a:p>
            <a:pPr indent="0" lvl="0" marL="0" rtl="0" algn="ctr">
              <a:lnSpc>
                <a:spcPct val="100000"/>
              </a:lnSpc>
              <a:spcBef>
                <a:spcPts val="0"/>
              </a:spcBef>
              <a:spcAft>
                <a:spcPts val="0"/>
              </a:spcAft>
              <a:buSzPts val="2800"/>
              <a:buNone/>
            </a:pPr>
            <a:r>
              <a:t/>
            </a:r>
            <a:endParaRPr>
              <a:solidFill>
                <a:srgbClr val="FFFFFF"/>
              </a:solidFill>
            </a:endParaRPr>
          </a:p>
        </p:txBody>
      </p:sp>
      <p:sp>
        <p:nvSpPr>
          <p:cNvPr id="443" name="Google Shape;443;p52"/>
          <p:cNvSpPr/>
          <p:nvPr/>
        </p:nvSpPr>
        <p:spPr>
          <a:xfrm>
            <a:off x="1837050" y="866188"/>
            <a:ext cx="5469900" cy="4353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52"/>
          <p:cNvSpPr/>
          <p:nvPr/>
        </p:nvSpPr>
        <p:spPr>
          <a:xfrm>
            <a:off x="1820150" y="1507425"/>
            <a:ext cx="5486700" cy="435300"/>
          </a:xfrm>
          <a:prstGeom prst="rect">
            <a:avLst/>
          </a:prstGeom>
          <a:solidFill>
            <a:srgbClr val="EC3A3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52"/>
          <p:cNvSpPr/>
          <p:nvPr/>
        </p:nvSpPr>
        <p:spPr>
          <a:xfrm>
            <a:off x="1820150" y="2114100"/>
            <a:ext cx="5469900" cy="4353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52"/>
          <p:cNvSpPr/>
          <p:nvPr/>
        </p:nvSpPr>
        <p:spPr>
          <a:xfrm>
            <a:off x="1820150" y="2720775"/>
            <a:ext cx="5469900" cy="435300"/>
          </a:xfrm>
          <a:prstGeom prst="rect">
            <a:avLst/>
          </a:prstGeom>
          <a:solidFill>
            <a:srgbClr val="4949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52"/>
          <p:cNvSpPr/>
          <p:nvPr/>
        </p:nvSpPr>
        <p:spPr>
          <a:xfrm>
            <a:off x="1820150" y="3327450"/>
            <a:ext cx="5469900" cy="4353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52"/>
          <p:cNvSpPr/>
          <p:nvPr/>
        </p:nvSpPr>
        <p:spPr>
          <a:xfrm>
            <a:off x="1820150" y="3934125"/>
            <a:ext cx="5469900" cy="435300"/>
          </a:xfrm>
          <a:prstGeom prst="rect">
            <a:avLst/>
          </a:prstGeom>
          <a:solidFill>
            <a:srgbClr val="EC3A3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52"/>
          <p:cNvSpPr/>
          <p:nvPr/>
        </p:nvSpPr>
        <p:spPr>
          <a:xfrm>
            <a:off x="1820175" y="4540800"/>
            <a:ext cx="5469900" cy="4353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0" name="Google Shape;450;p52"/>
          <p:cNvCxnSpPr/>
          <p:nvPr/>
        </p:nvCxnSpPr>
        <p:spPr>
          <a:xfrm>
            <a:off x="4412250" y="1336050"/>
            <a:ext cx="0" cy="178200"/>
          </a:xfrm>
          <a:prstGeom prst="straightConnector1">
            <a:avLst/>
          </a:prstGeom>
          <a:noFill/>
          <a:ln cap="flat" cmpd="sng" w="28575">
            <a:solidFill>
              <a:srgbClr val="FFFFFF"/>
            </a:solidFill>
            <a:prstDash val="solid"/>
            <a:round/>
            <a:headEnd len="sm" w="sm" type="none"/>
            <a:tailEnd len="med" w="med" type="triangle"/>
          </a:ln>
        </p:spPr>
      </p:cxnSp>
      <p:cxnSp>
        <p:nvCxnSpPr>
          <p:cNvPr id="451" name="Google Shape;451;p52"/>
          <p:cNvCxnSpPr/>
          <p:nvPr/>
        </p:nvCxnSpPr>
        <p:spPr>
          <a:xfrm>
            <a:off x="4407300" y="2545988"/>
            <a:ext cx="9900" cy="178200"/>
          </a:xfrm>
          <a:prstGeom prst="straightConnector1">
            <a:avLst/>
          </a:prstGeom>
          <a:noFill/>
          <a:ln cap="flat" cmpd="sng" w="28575">
            <a:solidFill>
              <a:srgbClr val="FFFFFF"/>
            </a:solidFill>
            <a:prstDash val="solid"/>
            <a:round/>
            <a:headEnd len="sm" w="sm" type="none"/>
            <a:tailEnd len="med" w="med" type="triangle"/>
          </a:ln>
        </p:spPr>
      </p:cxnSp>
      <p:cxnSp>
        <p:nvCxnSpPr>
          <p:cNvPr id="452" name="Google Shape;452;p52"/>
          <p:cNvCxnSpPr/>
          <p:nvPr/>
        </p:nvCxnSpPr>
        <p:spPr>
          <a:xfrm>
            <a:off x="4412250" y="3156075"/>
            <a:ext cx="0" cy="178200"/>
          </a:xfrm>
          <a:prstGeom prst="straightConnector1">
            <a:avLst/>
          </a:prstGeom>
          <a:noFill/>
          <a:ln cap="flat" cmpd="sng" w="28575">
            <a:solidFill>
              <a:srgbClr val="FFFFFF"/>
            </a:solidFill>
            <a:prstDash val="solid"/>
            <a:round/>
            <a:headEnd len="sm" w="sm" type="none"/>
            <a:tailEnd len="med" w="med" type="triangle"/>
          </a:ln>
        </p:spPr>
      </p:cxnSp>
      <p:cxnSp>
        <p:nvCxnSpPr>
          <p:cNvPr id="453" name="Google Shape;453;p52"/>
          <p:cNvCxnSpPr/>
          <p:nvPr/>
        </p:nvCxnSpPr>
        <p:spPr>
          <a:xfrm>
            <a:off x="4431825" y="4369425"/>
            <a:ext cx="0" cy="187800"/>
          </a:xfrm>
          <a:prstGeom prst="straightConnector1">
            <a:avLst/>
          </a:prstGeom>
          <a:noFill/>
          <a:ln cap="flat" cmpd="sng" w="28575">
            <a:solidFill>
              <a:srgbClr val="FFFFFF"/>
            </a:solidFill>
            <a:prstDash val="solid"/>
            <a:round/>
            <a:headEnd len="sm" w="sm" type="none"/>
            <a:tailEnd len="med" w="med" type="triangle"/>
          </a:ln>
        </p:spPr>
      </p:cxnSp>
      <p:sp>
        <p:nvSpPr>
          <p:cNvPr id="454" name="Google Shape;454;p52"/>
          <p:cNvSpPr txBox="1"/>
          <p:nvPr/>
        </p:nvSpPr>
        <p:spPr>
          <a:xfrm>
            <a:off x="1876650" y="729825"/>
            <a:ext cx="5390700" cy="708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Fira Sans"/>
                <a:ea typeface="Fira Sans"/>
                <a:cs typeface="Fira Sans"/>
                <a:sym typeface="Fira Sans"/>
              </a:rPr>
              <a:t>Sender accepts receiver attributes: email ID,PAN and a 10 digit random alphanumeric value</a:t>
            </a:r>
            <a:endParaRPr b="0" i="0" sz="1700" u="none" cap="none" strike="noStrike">
              <a:solidFill>
                <a:srgbClr val="000000"/>
              </a:solidFill>
              <a:latin typeface="Fira Sans"/>
              <a:ea typeface="Fira Sans"/>
              <a:cs typeface="Fira Sans"/>
              <a:sym typeface="Fira Sans"/>
            </a:endParaRPr>
          </a:p>
        </p:txBody>
      </p:sp>
      <p:sp>
        <p:nvSpPr>
          <p:cNvPr id="455" name="Google Shape;455;p52"/>
          <p:cNvSpPr txBox="1"/>
          <p:nvPr/>
        </p:nvSpPr>
        <p:spPr>
          <a:xfrm>
            <a:off x="1876650" y="1460475"/>
            <a:ext cx="53907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Fira Sans"/>
                <a:ea typeface="Fira Sans"/>
                <a:cs typeface="Fira Sans"/>
                <a:sym typeface="Fira Sans"/>
              </a:rPr>
              <a:t>Concatenate email ID and MAC address</a:t>
            </a:r>
            <a:endParaRPr b="0" i="0" sz="1700" u="none" cap="none" strike="noStrike">
              <a:solidFill>
                <a:srgbClr val="000000"/>
              </a:solidFill>
              <a:latin typeface="Fira Sans"/>
              <a:ea typeface="Fira Sans"/>
              <a:cs typeface="Fira Sans"/>
              <a:sym typeface="Fira Sans"/>
            </a:endParaRPr>
          </a:p>
        </p:txBody>
      </p:sp>
      <p:sp>
        <p:nvSpPr>
          <p:cNvPr id="456" name="Google Shape;456;p52"/>
          <p:cNvSpPr txBox="1"/>
          <p:nvPr/>
        </p:nvSpPr>
        <p:spPr>
          <a:xfrm>
            <a:off x="2033175" y="2090625"/>
            <a:ext cx="47973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Fira Sans"/>
                <a:ea typeface="Fira Sans"/>
                <a:cs typeface="Fira Sans"/>
                <a:sym typeface="Fira Sans"/>
              </a:rPr>
              <a:t>Convert to ASCII value </a:t>
            </a:r>
            <a:endParaRPr b="0" i="0" sz="1700" u="none" cap="none" strike="noStrike">
              <a:solidFill>
                <a:srgbClr val="000000"/>
              </a:solidFill>
              <a:latin typeface="Fira Sans"/>
              <a:ea typeface="Fira Sans"/>
              <a:cs typeface="Fira Sans"/>
              <a:sym typeface="Fira Sans"/>
            </a:endParaRPr>
          </a:p>
        </p:txBody>
      </p:sp>
      <p:sp>
        <p:nvSpPr>
          <p:cNvPr id="457" name="Google Shape;457;p52"/>
          <p:cNvSpPr txBox="1"/>
          <p:nvPr/>
        </p:nvSpPr>
        <p:spPr>
          <a:xfrm>
            <a:off x="2235600" y="2715225"/>
            <a:ext cx="4897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chemeClr val="dk1"/>
                </a:solidFill>
                <a:latin typeface="Fira Sans"/>
                <a:ea typeface="Fira Sans"/>
                <a:cs typeface="Fira Sans"/>
                <a:sym typeface="Fira Sans"/>
              </a:rPr>
              <a:t>alpha-numeric value</a:t>
            </a:r>
            <a:r>
              <a:rPr b="0" i="0" lang="en" sz="1400" u="none" cap="none" strike="noStrike">
                <a:solidFill>
                  <a:schemeClr val="dk1"/>
                </a:solidFill>
                <a:latin typeface="Arial"/>
                <a:ea typeface="Arial"/>
                <a:cs typeface="Arial"/>
                <a:sym typeface="Arial"/>
              </a:rPr>
              <a:t> </a:t>
            </a:r>
            <a:r>
              <a:rPr b="0" i="0" lang="en" sz="1700" u="none" cap="none" strike="noStrike">
                <a:solidFill>
                  <a:srgbClr val="000000"/>
                </a:solidFill>
                <a:latin typeface="Fira Sans"/>
                <a:ea typeface="Fira Sans"/>
                <a:cs typeface="Fira Sans"/>
                <a:sym typeface="Fira Sans"/>
              </a:rPr>
              <a:t>converted into ASCII value </a:t>
            </a:r>
            <a:endParaRPr b="0" i="0" sz="1700" u="none" cap="none" strike="noStrike">
              <a:solidFill>
                <a:srgbClr val="000000"/>
              </a:solidFill>
              <a:latin typeface="Fira Sans"/>
              <a:ea typeface="Fira Sans"/>
              <a:cs typeface="Fira Sans"/>
              <a:sym typeface="Fira Sans"/>
            </a:endParaRPr>
          </a:p>
        </p:txBody>
      </p:sp>
      <p:sp>
        <p:nvSpPr>
          <p:cNvPr id="458" name="Google Shape;458;p52"/>
          <p:cNvSpPr txBox="1"/>
          <p:nvPr/>
        </p:nvSpPr>
        <p:spPr>
          <a:xfrm>
            <a:off x="1876650" y="3321900"/>
            <a:ext cx="53484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Fira Sans"/>
                <a:ea typeface="Fira Sans"/>
                <a:cs typeface="Fira Sans"/>
                <a:sym typeface="Fira Sans"/>
              </a:rPr>
              <a:t>Merge the two ASCII values </a:t>
            </a:r>
            <a:endParaRPr b="0" i="0" sz="1700" u="none" cap="none" strike="noStrike">
              <a:solidFill>
                <a:srgbClr val="000000"/>
              </a:solidFill>
              <a:latin typeface="Fira Sans"/>
              <a:ea typeface="Fira Sans"/>
              <a:cs typeface="Fira Sans"/>
              <a:sym typeface="Fira Sans"/>
            </a:endParaRPr>
          </a:p>
        </p:txBody>
      </p:sp>
      <p:sp>
        <p:nvSpPr>
          <p:cNvPr id="459" name="Google Shape;459;p52"/>
          <p:cNvSpPr txBox="1"/>
          <p:nvPr/>
        </p:nvSpPr>
        <p:spPr>
          <a:xfrm>
            <a:off x="2314800" y="3928575"/>
            <a:ext cx="46389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Fira Sans"/>
                <a:ea typeface="Fira Sans"/>
                <a:cs typeface="Fira Sans"/>
                <a:sym typeface="Fira Sans"/>
              </a:rPr>
              <a:t>Convert merged ASCII value into binary </a:t>
            </a:r>
            <a:endParaRPr b="0" i="0" sz="1700" u="none" cap="none" strike="noStrike">
              <a:solidFill>
                <a:srgbClr val="000000"/>
              </a:solidFill>
              <a:latin typeface="Fira Sans"/>
              <a:ea typeface="Fira Sans"/>
              <a:cs typeface="Fira Sans"/>
              <a:sym typeface="Fira Sans"/>
            </a:endParaRPr>
          </a:p>
        </p:txBody>
      </p:sp>
      <p:sp>
        <p:nvSpPr>
          <p:cNvPr id="460" name="Google Shape;460;p52"/>
          <p:cNvSpPr txBox="1"/>
          <p:nvPr/>
        </p:nvSpPr>
        <p:spPr>
          <a:xfrm>
            <a:off x="1516950" y="4532475"/>
            <a:ext cx="60816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Fira Sans"/>
                <a:ea typeface="Fira Sans"/>
                <a:cs typeface="Fira Sans"/>
                <a:sym typeface="Fira Sans"/>
              </a:rPr>
              <a:t>Merged string converted into 256-bit binary string(RASK)</a:t>
            </a:r>
            <a:endParaRPr b="0" i="0" sz="1700" u="none" cap="none" strike="noStrike">
              <a:solidFill>
                <a:srgbClr val="000000"/>
              </a:solidFill>
              <a:latin typeface="Fira Sans"/>
              <a:ea typeface="Fira Sans"/>
              <a:cs typeface="Fira Sans"/>
              <a:sym typeface="Fira Sans"/>
            </a:endParaRPr>
          </a:p>
        </p:txBody>
      </p:sp>
      <p:sp>
        <p:nvSpPr>
          <p:cNvPr id="461" name="Google Shape;461;p52"/>
          <p:cNvSpPr txBox="1"/>
          <p:nvPr>
            <p:ph idx="12" type="sldNum"/>
          </p:nvPr>
        </p:nvSpPr>
        <p:spPr>
          <a:xfrm>
            <a:off x="8509733"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5" name="Shape 465"/>
        <p:cNvGrpSpPr/>
        <p:nvPr/>
      </p:nvGrpSpPr>
      <p:grpSpPr>
        <a:xfrm>
          <a:off x="0" y="0"/>
          <a:ext cx="0" cy="0"/>
          <a:chOff x="0" y="0"/>
          <a:chExt cx="0" cy="0"/>
        </a:xfrm>
      </p:grpSpPr>
      <p:cxnSp>
        <p:nvCxnSpPr>
          <p:cNvPr id="466" name="Google Shape;466;p53"/>
          <p:cNvCxnSpPr/>
          <p:nvPr/>
        </p:nvCxnSpPr>
        <p:spPr>
          <a:xfrm>
            <a:off x="4706875" y="2676075"/>
            <a:ext cx="0" cy="326400"/>
          </a:xfrm>
          <a:prstGeom prst="straightConnector1">
            <a:avLst/>
          </a:prstGeom>
          <a:noFill/>
          <a:ln cap="flat" cmpd="sng" w="28575">
            <a:solidFill>
              <a:srgbClr val="FFFFFF"/>
            </a:solidFill>
            <a:prstDash val="solid"/>
            <a:round/>
            <a:headEnd len="sm" w="sm" type="none"/>
            <a:tailEnd len="med" w="med" type="triangle"/>
          </a:ln>
        </p:spPr>
      </p:cxnSp>
      <p:sp>
        <p:nvSpPr>
          <p:cNvPr id="467" name="Google Shape;467;p53"/>
          <p:cNvSpPr txBox="1"/>
          <p:nvPr/>
        </p:nvSpPr>
        <p:spPr>
          <a:xfrm>
            <a:off x="270850" y="55850"/>
            <a:ext cx="8404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FFFFF"/>
                </a:solidFill>
                <a:latin typeface="Fira Sans"/>
                <a:ea typeface="Fira Sans"/>
                <a:cs typeface="Fira Sans"/>
                <a:sym typeface="Fira Sans"/>
              </a:rPr>
              <a:t>Generation of DNA based Mealy machine (DNAMM):</a:t>
            </a:r>
            <a:endParaRPr b="0" i="0" sz="2000" u="none" cap="none" strike="noStrike">
              <a:solidFill>
                <a:srgbClr val="FFFFFF"/>
              </a:solidFill>
              <a:latin typeface="Fira Sans"/>
              <a:ea typeface="Fira Sans"/>
              <a:cs typeface="Fira Sans"/>
              <a:sym typeface="Fira Sans"/>
            </a:endParaRPr>
          </a:p>
        </p:txBody>
      </p:sp>
      <p:sp>
        <p:nvSpPr>
          <p:cNvPr id="468" name="Google Shape;468;p53"/>
          <p:cNvSpPr/>
          <p:nvPr/>
        </p:nvSpPr>
        <p:spPr>
          <a:xfrm>
            <a:off x="1968500" y="658300"/>
            <a:ext cx="5009400" cy="492600"/>
          </a:xfrm>
          <a:prstGeom prst="rect">
            <a:avLst/>
          </a:prstGeom>
          <a:solidFill>
            <a:srgbClr val="EC3A3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7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53"/>
          <p:cNvSpPr/>
          <p:nvPr/>
        </p:nvSpPr>
        <p:spPr>
          <a:xfrm>
            <a:off x="1968550" y="1350675"/>
            <a:ext cx="5009400" cy="5439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53"/>
          <p:cNvSpPr/>
          <p:nvPr/>
        </p:nvSpPr>
        <p:spPr>
          <a:xfrm>
            <a:off x="1968550" y="2161775"/>
            <a:ext cx="5009400" cy="543900"/>
          </a:xfrm>
          <a:prstGeom prst="rect">
            <a:avLst/>
          </a:prstGeom>
          <a:solidFill>
            <a:srgbClr val="4949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53"/>
          <p:cNvSpPr/>
          <p:nvPr/>
        </p:nvSpPr>
        <p:spPr>
          <a:xfrm>
            <a:off x="1968550" y="2972875"/>
            <a:ext cx="5009400" cy="5439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Fira Sans"/>
                <a:ea typeface="Fira Sans"/>
                <a:cs typeface="Fira Sans"/>
                <a:sym typeface="Fira Sans"/>
              </a:rPr>
              <a:t>Convert ASCII values into binary</a:t>
            </a:r>
            <a:endParaRPr b="0" i="0" sz="2000" u="none" cap="none" strike="noStrike">
              <a:solidFill>
                <a:srgbClr val="000000"/>
              </a:solidFill>
              <a:latin typeface="Fira Sans"/>
              <a:ea typeface="Fira Sans"/>
              <a:cs typeface="Fira Sans"/>
              <a:sym typeface="Fira Sans"/>
            </a:endParaRPr>
          </a:p>
        </p:txBody>
      </p:sp>
      <p:sp>
        <p:nvSpPr>
          <p:cNvPr id="472" name="Google Shape;472;p53"/>
          <p:cNvSpPr/>
          <p:nvPr/>
        </p:nvSpPr>
        <p:spPr>
          <a:xfrm>
            <a:off x="1995150" y="3783975"/>
            <a:ext cx="5009400" cy="543900"/>
          </a:xfrm>
          <a:prstGeom prst="rect">
            <a:avLst/>
          </a:prstGeom>
          <a:solidFill>
            <a:srgbClr val="EC3A3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Fira Sans"/>
                <a:ea typeface="Fira Sans"/>
                <a:cs typeface="Fira Sans"/>
                <a:sym typeface="Fira Sans"/>
              </a:rPr>
              <a:t>Binary number converted into DNA base using Row Number R1 </a:t>
            </a:r>
            <a:endParaRPr b="0" i="0" sz="1700" u="none" cap="none" strike="noStrike">
              <a:solidFill>
                <a:srgbClr val="000000"/>
              </a:solidFill>
              <a:latin typeface="Fira Sans"/>
              <a:ea typeface="Fira Sans"/>
              <a:cs typeface="Fira Sans"/>
              <a:sym typeface="Fira Sans"/>
            </a:endParaRPr>
          </a:p>
        </p:txBody>
      </p:sp>
      <p:sp>
        <p:nvSpPr>
          <p:cNvPr id="473" name="Google Shape;473;p53"/>
          <p:cNvSpPr/>
          <p:nvPr/>
        </p:nvSpPr>
        <p:spPr>
          <a:xfrm>
            <a:off x="1968550" y="4595050"/>
            <a:ext cx="5009400" cy="4926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Fira Sans"/>
                <a:ea typeface="Fira Sans"/>
                <a:cs typeface="Fira Sans"/>
                <a:sym typeface="Fira Sans"/>
              </a:rPr>
              <a:t>State and output table coded as base DNA sequence (DNAMM) </a:t>
            </a:r>
            <a:endParaRPr b="0" i="0" sz="1700" u="none" cap="none" strike="noStrike">
              <a:solidFill>
                <a:srgbClr val="000000"/>
              </a:solidFill>
              <a:latin typeface="Fira Sans"/>
              <a:ea typeface="Fira Sans"/>
              <a:cs typeface="Fira Sans"/>
              <a:sym typeface="Fira Sans"/>
            </a:endParaRPr>
          </a:p>
        </p:txBody>
      </p:sp>
      <p:cxnSp>
        <p:nvCxnSpPr>
          <p:cNvPr id="474" name="Google Shape;474;p53"/>
          <p:cNvCxnSpPr/>
          <p:nvPr/>
        </p:nvCxnSpPr>
        <p:spPr>
          <a:xfrm>
            <a:off x="4706875" y="1953138"/>
            <a:ext cx="0" cy="217500"/>
          </a:xfrm>
          <a:prstGeom prst="straightConnector1">
            <a:avLst/>
          </a:prstGeom>
          <a:noFill/>
          <a:ln cap="flat" cmpd="sng" w="28575">
            <a:solidFill>
              <a:srgbClr val="FFFFFF"/>
            </a:solidFill>
            <a:prstDash val="solid"/>
            <a:round/>
            <a:headEnd len="sm" w="sm" type="none"/>
            <a:tailEnd len="med" w="med" type="triangle"/>
          </a:ln>
        </p:spPr>
      </p:cxnSp>
      <p:cxnSp>
        <p:nvCxnSpPr>
          <p:cNvPr id="475" name="Google Shape;475;p53"/>
          <p:cNvCxnSpPr/>
          <p:nvPr/>
        </p:nvCxnSpPr>
        <p:spPr>
          <a:xfrm>
            <a:off x="4701925" y="1161838"/>
            <a:ext cx="9900" cy="177900"/>
          </a:xfrm>
          <a:prstGeom prst="straightConnector1">
            <a:avLst/>
          </a:prstGeom>
          <a:noFill/>
          <a:ln cap="flat" cmpd="sng" w="28575">
            <a:solidFill>
              <a:srgbClr val="FFFFFF"/>
            </a:solidFill>
            <a:prstDash val="solid"/>
            <a:round/>
            <a:headEnd len="sm" w="sm" type="none"/>
            <a:tailEnd len="med" w="med" type="triangle"/>
          </a:ln>
        </p:spPr>
      </p:cxnSp>
      <p:cxnSp>
        <p:nvCxnSpPr>
          <p:cNvPr id="476" name="Google Shape;476;p53"/>
          <p:cNvCxnSpPr/>
          <p:nvPr/>
        </p:nvCxnSpPr>
        <p:spPr>
          <a:xfrm>
            <a:off x="4706875" y="3527700"/>
            <a:ext cx="0" cy="276900"/>
          </a:xfrm>
          <a:prstGeom prst="straightConnector1">
            <a:avLst/>
          </a:prstGeom>
          <a:noFill/>
          <a:ln cap="flat" cmpd="sng" w="28575">
            <a:solidFill>
              <a:srgbClr val="FFFFFF"/>
            </a:solidFill>
            <a:prstDash val="solid"/>
            <a:round/>
            <a:headEnd len="sm" w="sm" type="none"/>
            <a:tailEnd len="med" w="med" type="triangle"/>
          </a:ln>
        </p:spPr>
      </p:cxnSp>
      <p:cxnSp>
        <p:nvCxnSpPr>
          <p:cNvPr id="477" name="Google Shape;477;p53"/>
          <p:cNvCxnSpPr/>
          <p:nvPr/>
        </p:nvCxnSpPr>
        <p:spPr>
          <a:xfrm>
            <a:off x="4701925" y="4327875"/>
            <a:ext cx="9900" cy="276900"/>
          </a:xfrm>
          <a:prstGeom prst="straightConnector1">
            <a:avLst/>
          </a:prstGeom>
          <a:noFill/>
          <a:ln cap="flat" cmpd="sng" w="28575">
            <a:solidFill>
              <a:srgbClr val="FFFFFF"/>
            </a:solidFill>
            <a:prstDash val="solid"/>
            <a:round/>
            <a:headEnd len="sm" w="sm" type="none"/>
            <a:tailEnd len="med" w="med" type="triangle"/>
          </a:ln>
        </p:spPr>
      </p:cxnSp>
      <p:sp>
        <p:nvSpPr>
          <p:cNvPr id="478" name="Google Shape;478;p53"/>
          <p:cNvSpPr txBox="1"/>
          <p:nvPr/>
        </p:nvSpPr>
        <p:spPr>
          <a:xfrm>
            <a:off x="1806225" y="584100"/>
            <a:ext cx="5221200" cy="708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 sz="1700" u="none" cap="none" strike="noStrike">
                <a:solidFill>
                  <a:schemeClr val="dk1"/>
                </a:solidFill>
                <a:latin typeface="Fira Sans"/>
                <a:ea typeface="Fira Sans"/>
                <a:cs typeface="Fira Sans"/>
                <a:sym typeface="Fira Sans"/>
              </a:rPr>
              <a:t>Convert 16 DNA bases of output table into 0, 1, 2, and 3</a:t>
            </a:r>
            <a:endParaRPr b="0" i="0" sz="1400" u="none" cap="none" strike="noStrike">
              <a:solidFill>
                <a:srgbClr val="000000"/>
              </a:solidFill>
              <a:latin typeface="Fira Sans"/>
              <a:ea typeface="Fira Sans"/>
              <a:cs typeface="Fira Sans"/>
              <a:sym typeface="Fira Sans"/>
            </a:endParaRPr>
          </a:p>
        </p:txBody>
      </p:sp>
      <p:sp>
        <p:nvSpPr>
          <p:cNvPr id="479" name="Google Shape;479;p53"/>
          <p:cNvSpPr txBox="1"/>
          <p:nvPr/>
        </p:nvSpPr>
        <p:spPr>
          <a:xfrm>
            <a:off x="1806225" y="1280425"/>
            <a:ext cx="5390400" cy="708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 sz="1700" u="none" cap="none" strike="noStrike">
                <a:solidFill>
                  <a:schemeClr val="dk1"/>
                </a:solidFill>
                <a:latin typeface="Fira Sans"/>
                <a:ea typeface="Fira Sans"/>
                <a:cs typeface="Fira Sans"/>
                <a:sym typeface="Fira Sans"/>
              </a:rPr>
              <a:t>Take 16 characters from state and output table to form string</a:t>
            </a:r>
            <a:endParaRPr b="0" i="0" sz="1700" u="none" cap="none" strike="noStrike">
              <a:solidFill>
                <a:schemeClr val="dk1"/>
              </a:solidFill>
              <a:latin typeface="Fira Sans"/>
              <a:ea typeface="Fira Sans"/>
              <a:cs typeface="Fira Sans"/>
              <a:sym typeface="Fira Sans"/>
            </a:endParaRPr>
          </a:p>
        </p:txBody>
      </p:sp>
      <p:sp>
        <p:nvSpPr>
          <p:cNvPr id="480" name="Google Shape;480;p53"/>
          <p:cNvSpPr txBox="1"/>
          <p:nvPr/>
        </p:nvSpPr>
        <p:spPr>
          <a:xfrm>
            <a:off x="1792100" y="2160325"/>
            <a:ext cx="5298600" cy="661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 sz="1700" u="none" cap="none" strike="noStrike">
                <a:solidFill>
                  <a:schemeClr val="dk1"/>
                </a:solidFill>
                <a:latin typeface="Fira Sans"/>
                <a:ea typeface="Fira Sans"/>
                <a:cs typeface="Fira Sans"/>
                <a:sym typeface="Fira Sans"/>
              </a:rPr>
              <a:t>String converted into ASCII value</a:t>
            </a: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481" name="Google Shape;481;p53"/>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5" name="Shape 485"/>
        <p:cNvGrpSpPr/>
        <p:nvPr/>
      </p:nvGrpSpPr>
      <p:grpSpPr>
        <a:xfrm>
          <a:off x="0" y="0"/>
          <a:ext cx="0" cy="0"/>
          <a:chOff x="0" y="0"/>
          <a:chExt cx="0" cy="0"/>
        </a:xfrm>
      </p:grpSpPr>
      <p:sp>
        <p:nvSpPr>
          <p:cNvPr id="486" name="Google Shape;486;p54"/>
          <p:cNvSpPr txBox="1"/>
          <p:nvPr/>
        </p:nvSpPr>
        <p:spPr>
          <a:xfrm>
            <a:off x="574800" y="78300"/>
            <a:ext cx="7994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FFFFF"/>
                </a:solidFill>
                <a:latin typeface="Fira Sans"/>
                <a:ea typeface="Fira Sans"/>
                <a:cs typeface="Fira Sans"/>
                <a:sym typeface="Fira Sans"/>
              </a:rPr>
              <a:t>Intron Sequence Generation:</a:t>
            </a:r>
            <a:endParaRPr b="1" i="0" sz="2000" u="none" cap="none" strike="noStrike">
              <a:solidFill>
                <a:srgbClr val="FFFFFF"/>
              </a:solidFill>
              <a:latin typeface="Fira Sans"/>
              <a:ea typeface="Fira Sans"/>
              <a:cs typeface="Fira Sans"/>
              <a:sym typeface="Fira Sans"/>
            </a:endParaRPr>
          </a:p>
        </p:txBody>
      </p:sp>
      <p:sp>
        <p:nvSpPr>
          <p:cNvPr id="487" name="Google Shape;487;p54"/>
          <p:cNvSpPr/>
          <p:nvPr/>
        </p:nvSpPr>
        <p:spPr>
          <a:xfrm>
            <a:off x="2445500" y="678600"/>
            <a:ext cx="4332300" cy="4926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88" name="Google Shape;488;p54"/>
          <p:cNvCxnSpPr>
            <a:stCxn id="487" idx="2"/>
          </p:cNvCxnSpPr>
          <p:nvPr/>
        </p:nvCxnSpPr>
        <p:spPr>
          <a:xfrm>
            <a:off x="4611650" y="1171200"/>
            <a:ext cx="5100" cy="209700"/>
          </a:xfrm>
          <a:prstGeom prst="straightConnector1">
            <a:avLst/>
          </a:prstGeom>
          <a:noFill/>
          <a:ln cap="flat" cmpd="sng" w="28575">
            <a:solidFill>
              <a:srgbClr val="FFFFFF"/>
            </a:solidFill>
            <a:prstDash val="solid"/>
            <a:round/>
            <a:headEnd len="sm" w="sm" type="none"/>
            <a:tailEnd len="med" w="med" type="triangle"/>
          </a:ln>
        </p:spPr>
      </p:cxnSp>
      <p:sp>
        <p:nvSpPr>
          <p:cNvPr id="489" name="Google Shape;489;p54"/>
          <p:cNvSpPr/>
          <p:nvPr/>
        </p:nvSpPr>
        <p:spPr>
          <a:xfrm>
            <a:off x="2445500" y="1380900"/>
            <a:ext cx="4332300" cy="492600"/>
          </a:xfrm>
          <a:prstGeom prst="rect">
            <a:avLst/>
          </a:prstGeom>
          <a:solidFill>
            <a:srgbClr val="4949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0" name="Google Shape;490;p54"/>
          <p:cNvCxnSpPr>
            <a:stCxn id="489" idx="2"/>
          </p:cNvCxnSpPr>
          <p:nvPr/>
        </p:nvCxnSpPr>
        <p:spPr>
          <a:xfrm>
            <a:off x="4611650" y="1873500"/>
            <a:ext cx="2400" cy="229500"/>
          </a:xfrm>
          <a:prstGeom prst="straightConnector1">
            <a:avLst/>
          </a:prstGeom>
          <a:noFill/>
          <a:ln cap="flat" cmpd="sng" w="28575">
            <a:solidFill>
              <a:srgbClr val="FFFFFF"/>
            </a:solidFill>
            <a:prstDash val="solid"/>
            <a:round/>
            <a:headEnd len="sm" w="sm" type="none"/>
            <a:tailEnd len="med" w="med" type="triangle"/>
          </a:ln>
        </p:spPr>
      </p:cxnSp>
      <p:sp>
        <p:nvSpPr>
          <p:cNvPr id="491" name="Google Shape;491;p54"/>
          <p:cNvSpPr/>
          <p:nvPr/>
        </p:nvSpPr>
        <p:spPr>
          <a:xfrm>
            <a:off x="2445500" y="2103000"/>
            <a:ext cx="4332300" cy="492600"/>
          </a:xfrm>
          <a:prstGeom prst="rect">
            <a:avLst/>
          </a:prstGeom>
          <a:solidFill>
            <a:srgbClr val="B52A8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2" name="Google Shape;492;p54"/>
          <p:cNvCxnSpPr>
            <a:stCxn id="491" idx="2"/>
          </p:cNvCxnSpPr>
          <p:nvPr/>
        </p:nvCxnSpPr>
        <p:spPr>
          <a:xfrm>
            <a:off x="4611650" y="2595600"/>
            <a:ext cx="1200" cy="229500"/>
          </a:xfrm>
          <a:prstGeom prst="straightConnector1">
            <a:avLst/>
          </a:prstGeom>
          <a:noFill/>
          <a:ln cap="flat" cmpd="sng" w="28575">
            <a:solidFill>
              <a:srgbClr val="FFFFFF"/>
            </a:solidFill>
            <a:prstDash val="solid"/>
            <a:round/>
            <a:headEnd len="sm" w="sm" type="none"/>
            <a:tailEnd len="med" w="med" type="triangle"/>
          </a:ln>
        </p:spPr>
      </p:cxnSp>
      <p:sp>
        <p:nvSpPr>
          <p:cNvPr id="493" name="Google Shape;493;p54"/>
          <p:cNvSpPr/>
          <p:nvPr/>
        </p:nvSpPr>
        <p:spPr>
          <a:xfrm>
            <a:off x="2445500" y="2825100"/>
            <a:ext cx="4332300" cy="492600"/>
          </a:xfrm>
          <a:prstGeom prst="rect">
            <a:avLst/>
          </a:prstGeom>
          <a:solidFill>
            <a:srgbClr val="EC3A3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4" name="Google Shape;494;p54"/>
          <p:cNvCxnSpPr/>
          <p:nvPr/>
        </p:nvCxnSpPr>
        <p:spPr>
          <a:xfrm>
            <a:off x="4571850" y="3317700"/>
            <a:ext cx="300" cy="269100"/>
          </a:xfrm>
          <a:prstGeom prst="straightConnector1">
            <a:avLst/>
          </a:prstGeom>
          <a:noFill/>
          <a:ln cap="flat" cmpd="sng" w="28575">
            <a:solidFill>
              <a:srgbClr val="FFFFFF"/>
            </a:solidFill>
            <a:prstDash val="solid"/>
            <a:round/>
            <a:headEnd len="sm" w="sm" type="none"/>
            <a:tailEnd len="med" w="med" type="triangle"/>
          </a:ln>
        </p:spPr>
      </p:cxnSp>
      <p:sp>
        <p:nvSpPr>
          <p:cNvPr id="495" name="Google Shape;495;p54"/>
          <p:cNvSpPr/>
          <p:nvPr/>
        </p:nvSpPr>
        <p:spPr>
          <a:xfrm>
            <a:off x="2445500" y="3586800"/>
            <a:ext cx="4332300" cy="4926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6" name="Google Shape;496;p54"/>
          <p:cNvCxnSpPr>
            <a:stCxn id="495" idx="2"/>
          </p:cNvCxnSpPr>
          <p:nvPr/>
        </p:nvCxnSpPr>
        <p:spPr>
          <a:xfrm>
            <a:off x="4611650" y="4079400"/>
            <a:ext cx="300" cy="268800"/>
          </a:xfrm>
          <a:prstGeom prst="straightConnector1">
            <a:avLst/>
          </a:prstGeom>
          <a:noFill/>
          <a:ln cap="flat" cmpd="sng" w="28575">
            <a:solidFill>
              <a:srgbClr val="FFFFFF"/>
            </a:solidFill>
            <a:prstDash val="solid"/>
            <a:round/>
            <a:headEnd len="sm" w="sm" type="none"/>
            <a:tailEnd len="med" w="med" type="triangle"/>
          </a:ln>
        </p:spPr>
      </p:cxnSp>
      <p:sp>
        <p:nvSpPr>
          <p:cNvPr id="497" name="Google Shape;497;p54"/>
          <p:cNvSpPr/>
          <p:nvPr/>
        </p:nvSpPr>
        <p:spPr>
          <a:xfrm>
            <a:off x="2445500" y="4368075"/>
            <a:ext cx="4332300" cy="492600"/>
          </a:xfrm>
          <a:prstGeom prst="rect">
            <a:avLst/>
          </a:prstGeom>
          <a:solidFill>
            <a:srgbClr val="4949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54"/>
          <p:cNvSpPr txBox="1"/>
          <p:nvPr/>
        </p:nvSpPr>
        <p:spPr>
          <a:xfrm>
            <a:off x="2514650" y="570900"/>
            <a:ext cx="4194000" cy="708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Fira Sans"/>
                <a:ea typeface="Fira Sans"/>
                <a:cs typeface="Fira Sans"/>
                <a:sym typeface="Fira Sans"/>
              </a:rPr>
              <a:t>Sender accepts receiver attributes: mobile number and date of birth </a:t>
            </a:r>
            <a:endParaRPr b="0" i="0" sz="1700" u="none" cap="none" strike="noStrike">
              <a:solidFill>
                <a:srgbClr val="000000"/>
              </a:solidFill>
              <a:latin typeface="Fira Sans"/>
              <a:ea typeface="Fira Sans"/>
              <a:cs typeface="Fira Sans"/>
              <a:sym typeface="Fira Sans"/>
            </a:endParaRPr>
          </a:p>
        </p:txBody>
      </p:sp>
      <p:sp>
        <p:nvSpPr>
          <p:cNvPr id="499" name="Google Shape;499;p54"/>
          <p:cNvSpPr txBox="1"/>
          <p:nvPr/>
        </p:nvSpPr>
        <p:spPr>
          <a:xfrm>
            <a:off x="2847800" y="1410550"/>
            <a:ext cx="36795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Fira Sans"/>
                <a:ea typeface="Fira Sans"/>
                <a:cs typeface="Fira Sans"/>
                <a:sym typeface="Fira Sans"/>
              </a:rPr>
              <a:t>Convert Mobile no. into ASCII value </a:t>
            </a:r>
            <a:endParaRPr b="0" i="0" sz="1700" u="none" cap="none" strike="noStrike">
              <a:solidFill>
                <a:srgbClr val="000000"/>
              </a:solidFill>
              <a:latin typeface="Fira Sans"/>
              <a:ea typeface="Fira Sans"/>
              <a:cs typeface="Fira Sans"/>
              <a:sym typeface="Fira Sans"/>
            </a:endParaRPr>
          </a:p>
        </p:txBody>
      </p:sp>
      <p:sp>
        <p:nvSpPr>
          <p:cNvPr id="500" name="Google Shape;500;p54"/>
          <p:cNvSpPr txBox="1"/>
          <p:nvPr/>
        </p:nvSpPr>
        <p:spPr>
          <a:xfrm>
            <a:off x="2482550" y="2126100"/>
            <a:ext cx="42633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Fira Sans"/>
                <a:ea typeface="Fira Sans"/>
                <a:cs typeface="Fira Sans"/>
                <a:sym typeface="Fira Sans"/>
              </a:rPr>
              <a:t>Date of birth converted into ASCII value </a:t>
            </a:r>
            <a:endParaRPr b="0" i="0" sz="1700" u="none" cap="none" strike="noStrike">
              <a:solidFill>
                <a:srgbClr val="000000"/>
              </a:solidFill>
              <a:latin typeface="Fira Sans"/>
              <a:ea typeface="Fira Sans"/>
              <a:cs typeface="Fira Sans"/>
              <a:sym typeface="Fira Sans"/>
            </a:endParaRPr>
          </a:p>
        </p:txBody>
      </p:sp>
      <p:sp>
        <p:nvSpPr>
          <p:cNvPr id="501" name="Google Shape;501;p54"/>
          <p:cNvSpPr txBox="1"/>
          <p:nvPr/>
        </p:nvSpPr>
        <p:spPr>
          <a:xfrm>
            <a:off x="2659875" y="2854700"/>
            <a:ext cx="40488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Fira Sans"/>
                <a:ea typeface="Fira Sans"/>
                <a:cs typeface="Fira Sans"/>
                <a:sym typeface="Fira Sans"/>
              </a:rPr>
              <a:t>Concatenate the two ASCII values </a:t>
            </a:r>
            <a:endParaRPr b="0" i="0" sz="1700" u="none" cap="none" strike="noStrike">
              <a:solidFill>
                <a:srgbClr val="000000"/>
              </a:solidFill>
              <a:latin typeface="Fira Sans"/>
              <a:ea typeface="Fira Sans"/>
              <a:cs typeface="Fira Sans"/>
              <a:sym typeface="Fira Sans"/>
            </a:endParaRPr>
          </a:p>
        </p:txBody>
      </p:sp>
      <p:sp>
        <p:nvSpPr>
          <p:cNvPr id="502" name="Google Shape;502;p54"/>
          <p:cNvSpPr txBox="1"/>
          <p:nvPr/>
        </p:nvSpPr>
        <p:spPr>
          <a:xfrm>
            <a:off x="2842850" y="3609900"/>
            <a:ext cx="36894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Fira Sans"/>
                <a:ea typeface="Fira Sans"/>
                <a:cs typeface="Fira Sans"/>
                <a:sym typeface="Fira Sans"/>
              </a:rPr>
              <a:t>Convert ASCII to Binary values </a:t>
            </a:r>
            <a:endParaRPr b="0" i="0" sz="1700" u="none" cap="none" strike="noStrike">
              <a:solidFill>
                <a:srgbClr val="000000"/>
              </a:solidFill>
              <a:latin typeface="Fira Sans"/>
              <a:ea typeface="Fira Sans"/>
              <a:cs typeface="Fira Sans"/>
              <a:sym typeface="Fira Sans"/>
            </a:endParaRPr>
          </a:p>
        </p:txBody>
      </p:sp>
      <p:sp>
        <p:nvSpPr>
          <p:cNvPr id="503" name="Google Shape;503;p54"/>
          <p:cNvSpPr txBox="1"/>
          <p:nvPr/>
        </p:nvSpPr>
        <p:spPr>
          <a:xfrm>
            <a:off x="2445375" y="4269300"/>
            <a:ext cx="4382100" cy="708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Fira Sans"/>
                <a:ea typeface="Fira Sans"/>
                <a:cs typeface="Fira Sans"/>
                <a:sym typeface="Fira Sans"/>
              </a:rPr>
              <a:t>Repeat string to make the intron sequence 256 bits </a:t>
            </a:r>
            <a:endParaRPr b="0" i="0" sz="1700" u="none" cap="none" strike="noStrike">
              <a:solidFill>
                <a:srgbClr val="000000"/>
              </a:solidFill>
              <a:latin typeface="Fira Sans"/>
              <a:ea typeface="Fira Sans"/>
              <a:cs typeface="Fira Sans"/>
              <a:sym typeface="Fira Sans"/>
            </a:endParaRPr>
          </a:p>
        </p:txBody>
      </p:sp>
      <p:sp>
        <p:nvSpPr>
          <p:cNvPr id="504" name="Google Shape;504;p54"/>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8" name="Shape 508"/>
        <p:cNvGrpSpPr/>
        <p:nvPr/>
      </p:nvGrpSpPr>
      <p:grpSpPr>
        <a:xfrm>
          <a:off x="0" y="0"/>
          <a:ext cx="0" cy="0"/>
          <a:chOff x="0" y="0"/>
          <a:chExt cx="0" cy="0"/>
        </a:xfrm>
      </p:grpSpPr>
      <p:sp>
        <p:nvSpPr>
          <p:cNvPr id="509" name="Google Shape;509;p55"/>
          <p:cNvSpPr txBox="1"/>
          <p:nvPr>
            <p:ph type="title"/>
          </p:nvPr>
        </p:nvSpPr>
        <p:spPr>
          <a:xfrm>
            <a:off x="499750" y="-89375"/>
            <a:ext cx="7993500" cy="44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000">
                <a:solidFill>
                  <a:srgbClr val="FFFFFF"/>
                </a:solidFill>
              </a:rPr>
              <a:t>Encryption:</a:t>
            </a:r>
            <a:endParaRPr sz="2000">
              <a:solidFill>
                <a:srgbClr val="FFFFFF"/>
              </a:solidFill>
            </a:endParaRPr>
          </a:p>
        </p:txBody>
      </p:sp>
      <p:sp>
        <p:nvSpPr>
          <p:cNvPr id="510" name="Google Shape;510;p55"/>
          <p:cNvSpPr/>
          <p:nvPr/>
        </p:nvSpPr>
        <p:spPr>
          <a:xfrm>
            <a:off x="2379700" y="357025"/>
            <a:ext cx="4233600" cy="276900"/>
          </a:xfrm>
          <a:prstGeom prst="rect">
            <a:avLst/>
          </a:prstGeom>
          <a:solidFill>
            <a:srgbClr val="4949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1" name="Google Shape;511;p55"/>
          <p:cNvCxnSpPr>
            <a:stCxn id="510" idx="2"/>
          </p:cNvCxnSpPr>
          <p:nvPr/>
        </p:nvCxnSpPr>
        <p:spPr>
          <a:xfrm>
            <a:off x="4496500" y="633925"/>
            <a:ext cx="14700" cy="198000"/>
          </a:xfrm>
          <a:prstGeom prst="straightConnector1">
            <a:avLst/>
          </a:prstGeom>
          <a:noFill/>
          <a:ln cap="flat" cmpd="sng" w="19050">
            <a:solidFill>
              <a:srgbClr val="FFFFFF"/>
            </a:solidFill>
            <a:prstDash val="solid"/>
            <a:round/>
            <a:headEnd len="sm" w="sm" type="none"/>
            <a:tailEnd len="med" w="med" type="triangle"/>
          </a:ln>
        </p:spPr>
      </p:cxnSp>
      <p:sp>
        <p:nvSpPr>
          <p:cNvPr id="512" name="Google Shape;512;p55"/>
          <p:cNvSpPr/>
          <p:nvPr/>
        </p:nvSpPr>
        <p:spPr>
          <a:xfrm>
            <a:off x="2379700" y="831925"/>
            <a:ext cx="4233600" cy="276900"/>
          </a:xfrm>
          <a:prstGeom prst="rect">
            <a:avLst/>
          </a:prstGeom>
          <a:solidFill>
            <a:srgbClr val="B52A8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3" name="Google Shape;513;p55"/>
          <p:cNvCxnSpPr>
            <a:stCxn id="512" idx="2"/>
          </p:cNvCxnSpPr>
          <p:nvPr/>
        </p:nvCxnSpPr>
        <p:spPr>
          <a:xfrm>
            <a:off x="4496500" y="1108825"/>
            <a:ext cx="5700" cy="217500"/>
          </a:xfrm>
          <a:prstGeom prst="straightConnector1">
            <a:avLst/>
          </a:prstGeom>
          <a:noFill/>
          <a:ln cap="flat" cmpd="sng" w="19050">
            <a:solidFill>
              <a:srgbClr val="FFFFFF"/>
            </a:solidFill>
            <a:prstDash val="solid"/>
            <a:round/>
            <a:headEnd len="sm" w="sm" type="none"/>
            <a:tailEnd len="med" w="med" type="triangle"/>
          </a:ln>
        </p:spPr>
      </p:cxnSp>
      <p:sp>
        <p:nvSpPr>
          <p:cNvPr id="514" name="Google Shape;514;p55"/>
          <p:cNvSpPr/>
          <p:nvPr/>
        </p:nvSpPr>
        <p:spPr>
          <a:xfrm>
            <a:off x="2379700" y="1332800"/>
            <a:ext cx="4233600" cy="276900"/>
          </a:xfrm>
          <a:prstGeom prst="rect">
            <a:avLst/>
          </a:prstGeom>
          <a:solidFill>
            <a:srgbClr val="EC3A3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5" name="Google Shape;515;p55"/>
          <p:cNvCxnSpPr>
            <a:stCxn id="514" idx="2"/>
          </p:cNvCxnSpPr>
          <p:nvPr/>
        </p:nvCxnSpPr>
        <p:spPr>
          <a:xfrm>
            <a:off x="4496500" y="1609700"/>
            <a:ext cx="12600" cy="197700"/>
          </a:xfrm>
          <a:prstGeom prst="straightConnector1">
            <a:avLst/>
          </a:prstGeom>
          <a:noFill/>
          <a:ln cap="flat" cmpd="sng" w="19050">
            <a:solidFill>
              <a:srgbClr val="FFFFFF"/>
            </a:solidFill>
            <a:prstDash val="solid"/>
            <a:round/>
            <a:headEnd len="sm" w="sm" type="none"/>
            <a:tailEnd len="med" w="med" type="triangle"/>
          </a:ln>
        </p:spPr>
      </p:cxnSp>
      <p:sp>
        <p:nvSpPr>
          <p:cNvPr id="516" name="Google Shape;516;p55"/>
          <p:cNvSpPr/>
          <p:nvPr/>
        </p:nvSpPr>
        <p:spPr>
          <a:xfrm>
            <a:off x="2379700" y="1787600"/>
            <a:ext cx="4233600" cy="2769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7" name="Google Shape;517;p55"/>
          <p:cNvCxnSpPr/>
          <p:nvPr/>
        </p:nvCxnSpPr>
        <p:spPr>
          <a:xfrm flipH="1">
            <a:off x="4494700" y="2079313"/>
            <a:ext cx="3600" cy="177900"/>
          </a:xfrm>
          <a:prstGeom prst="straightConnector1">
            <a:avLst/>
          </a:prstGeom>
          <a:noFill/>
          <a:ln cap="flat" cmpd="sng" w="19050">
            <a:solidFill>
              <a:srgbClr val="FFFFFF"/>
            </a:solidFill>
            <a:prstDash val="solid"/>
            <a:round/>
            <a:headEnd len="sm" w="sm" type="none"/>
            <a:tailEnd len="med" w="med" type="triangle"/>
          </a:ln>
        </p:spPr>
      </p:cxnSp>
      <p:sp>
        <p:nvSpPr>
          <p:cNvPr id="518" name="Google Shape;518;p55"/>
          <p:cNvSpPr/>
          <p:nvPr/>
        </p:nvSpPr>
        <p:spPr>
          <a:xfrm>
            <a:off x="2379700" y="2265450"/>
            <a:ext cx="4233600" cy="276900"/>
          </a:xfrm>
          <a:prstGeom prst="rect">
            <a:avLst/>
          </a:prstGeom>
          <a:solidFill>
            <a:srgbClr val="4949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9" name="Google Shape;519;p55"/>
          <p:cNvCxnSpPr>
            <a:stCxn id="518" idx="2"/>
          </p:cNvCxnSpPr>
          <p:nvPr/>
        </p:nvCxnSpPr>
        <p:spPr>
          <a:xfrm>
            <a:off x="4496500" y="2542350"/>
            <a:ext cx="16200" cy="168000"/>
          </a:xfrm>
          <a:prstGeom prst="straightConnector1">
            <a:avLst/>
          </a:prstGeom>
          <a:noFill/>
          <a:ln cap="flat" cmpd="sng" w="19050">
            <a:solidFill>
              <a:srgbClr val="FFFFFF"/>
            </a:solidFill>
            <a:prstDash val="solid"/>
            <a:round/>
            <a:headEnd len="sm" w="sm" type="none"/>
            <a:tailEnd len="med" w="med" type="triangle"/>
          </a:ln>
        </p:spPr>
      </p:cxnSp>
      <p:sp>
        <p:nvSpPr>
          <p:cNvPr id="520" name="Google Shape;520;p55"/>
          <p:cNvSpPr/>
          <p:nvPr/>
        </p:nvSpPr>
        <p:spPr>
          <a:xfrm>
            <a:off x="2379700" y="2726825"/>
            <a:ext cx="4233600" cy="276900"/>
          </a:xfrm>
          <a:prstGeom prst="rect">
            <a:avLst/>
          </a:prstGeom>
          <a:solidFill>
            <a:srgbClr val="B52A8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1" name="Google Shape;521;p55"/>
          <p:cNvCxnSpPr/>
          <p:nvPr/>
        </p:nvCxnSpPr>
        <p:spPr>
          <a:xfrm>
            <a:off x="4490200" y="3020175"/>
            <a:ext cx="12600" cy="217800"/>
          </a:xfrm>
          <a:prstGeom prst="straightConnector1">
            <a:avLst/>
          </a:prstGeom>
          <a:noFill/>
          <a:ln cap="flat" cmpd="sng" w="19050">
            <a:solidFill>
              <a:srgbClr val="FFFFFF"/>
            </a:solidFill>
            <a:prstDash val="solid"/>
            <a:round/>
            <a:headEnd len="sm" w="sm" type="none"/>
            <a:tailEnd len="med" w="med" type="triangle"/>
          </a:ln>
        </p:spPr>
      </p:cxnSp>
      <p:sp>
        <p:nvSpPr>
          <p:cNvPr id="522" name="Google Shape;522;p55"/>
          <p:cNvSpPr/>
          <p:nvPr/>
        </p:nvSpPr>
        <p:spPr>
          <a:xfrm>
            <a:off x="2379700" y="3224700"/>
            <a:ext cx="4233600" cy="276900"/>
          </a:xfrm>
          <a:prstGeom prst="rect">
            <a:avLst/>
          </a:prstGeom>
          <a:solidFill>
            <a:srgbClr val="EC3A3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3" name="Google Shape;523;p55"/>
          <p:cNvCxnSpPr>
            <a:stCxn id="522" idx="2"/>
          </p:cNvCxnSpPr>
          <p:nvPr/>
        </p:nvCxnSpPr>
        <p:spPr>
          <a:xfrm>
            <a:off x="4496500" y="3501600"/>
            <a:ext cx="2700" cy="207300"/>
          </a:xfrm>
          <a:prstGeom prst="straightConnector1">
            <a:avLst/>
          </a:prstGeom>
          <a:noFill/>
          <a:ln cap="flat" cmpd="sng" w="19050">
            <a:solidFill>
              <a:srgbClr val="FFFFFF"/>
            </a:solidFill>
            <a:prstDash val="solid"/>
            <a:round/>
            <a:headEnd len="sm" w="sm" type="none"/>
            <a:tailEnd len="med" w="med" type="triangle"/>
          </a:ln>
        </p:spPr>
      </p:cxnSp>
      <p:sp>
        <p:nvSpPr>
          <p:cNvPr id="524" name="Google Shape;524;p55"/>
          <p:cNvSpPr/>
          <p:nvPr/>
        </p:nvSpPr>
        <p:spPr>
          <a:xfrm>
            <a:off x="2379700" y="3715800"/>
            <a:ext cx="4233600" cy="2769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5" name="Google Shape;525;p55"/>
          <p:cNvCxnSpPr>
            <a:stCxn id="524" idx="2"/>
          </p:cNvCxnSpPr>
          <p:nvPr/>
        </p:nvCxnSpPr>
        <p:spPr>
          <a:xfrm>
            <a:off x="4496500" y="3992700"/>
            <a:ext cx="5400" cy="198000"/>
          </a:xfrm>
          <a:prstGeom prst="straightConnector1">
            <a:avLst/>
          </a:prstGeom>
          <a:noFill/>
          <a:ln cap="flat" cmpd="sng" w="19050">
            <a:solidFill>
              <a:srgbClr val="FFFFFF"/>
            </a:solidFill>
            <a:prstDash val="solid"/>
            <a:round/>
            <a:headEnd len="sm" w="sm" type="none"/>
            <a:tailEnd len="med" w="med" type="triangle"/>
          </a:ln>
        </p:spPr>
      </p:cxnSp>
      <p:sp>
        <p:nvSpPr>
          <p:cNvPr id="526" name="Google Shape;526;p55"/>
          <p:cNvSpPr/>
          <p:nvPr/>
        </p:nvSpPr>
        <p:spPr>
          <a:xfrm>
            <a:off x="2379775" y="4203500"/>
            <a:ext cx="4233600" cy="276900"/>
          </a:xfrm>
          <a:prstGeom prst="rect">
            <a:avLst/>
          </a:prstGeom>
          <a:solidFill>
            <a:srgbClr val="4949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7" name="Google Shape;527;p55"/>
          <p:cNvCxnSpPr>
            <a:stCxn id="526" idx="2"/>
          </p:cNvCxnSpPr>
          <p:nvPr/>
        </p:nvCxnSpPr>
        <p:spPr>
          <a:xfrm>
            <a:off x="4496575" y="4480400"/>
            <a:ext cx="6300" cy="198300"/>
          </a:xfrm>
          <a:prstGeom prst="straightConnector1">
            <a:avLst/>
          </a:prstGeom>
          <a:noFill/>
          <a:ln cap="flat" cmpd="sng" w="19050">
            <a:solidFill>
              <a:srgbClr val="FFFFFF"/>
            </a:solidFill>
            <a:prstDash val="solid"/>
            <a:round/>
            <a:headEnd len="sm" w="sm" type="none"/>
            <a:tailEnd len="med" w="med" type="triangle"/>
          </a:ln>
        </p:spPr>
      </p:cxnSp>
      <p:sp>
        <p:nvSpPr>
          <p:cNvPr id="528" name="Google Shape;528;p55"/>
          <p:cNvSpPr/>
          <p:nvPr/>
        </p:nvSpPr>
        <p:spPr>
          <a:xfrm>
            <a:off x="2379775" y="4691200"/>
            <a:ext cx="4233600" cy="276900"/>
          </a:xfrm>
          <a:prstGeom prst="rect">
            <a:avLst/>
          </a:prstGeom>
          <a:solidFill>
            <a:srgbClr val="B52A8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5"/>
          <p:cNvSpPr txBox="1"/>
          <p:nvPr/>
        </p:nvSpPr>
        <p:spPr>
          <a:xfrm>
            <a:off x="2379700" y="272263"/>
            <a:ext cx="42336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Fira Sans"/>
                <a:ea typeface="Fira Sans"/>
                <a:cs typeface="Fira Sans"/>
                <a:sym typeface="Fira Sans"/>
              </a:rPr>
              <a:t>Convert plaintext to ASCII value </a:t>
            </a:r>
            <a:endParaRPr b="0" i="0" sz="1300" u="none" cap="none" strike="noStrike">
              <a:solidFill>
                <a:srgbClr val="000000"/>
              </a:solidFill>
              <a:latin typeface="Fira Sans"/>
              <a:ea typeface="Fira Sans"/>
              <a:cs typeface="Fira Sans"/>
              <a:sym typeface="Fira Sans"/>
            </a:endParaRPr>
          </a:p>
        </p:txBody>
      </p:sp>
      <p:sp>
        <p:nvSpPr>
          <p:cNvPr id="530" name="Google Shape;530;p55"/>
          <p:cNvSpPr txBox="1"/>
          <p:nvPr/>
        </p:nvSpPr>
        <p:spPr>
          <a:xfrm>
            <a:off x="2654950" y="760163"/>
            <a:ext cx="36993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Fira Sans"/>
                <a:ea typeface="Fira Sans"/>
                <a:cs typeface="Fira Sans"/>
                <a:sym typeface="Fira Sans"/>
              </a:rPr>
              <a:t>Convert ASCII values to binary</a:t>
            </a:r>
            <a:r>
              <a:rPr b="0" i="0" lang="en" sz="1700" u="none" cap="none" strike="noStrike">
                <a:solidFill>
                  <a:srgbClr val="000000"/>
                </a:solidFill>
                <a:latin typeface="Fira Sans"/>
                <a:ea typeface="Fira Sans"/>
                <a:cs typeface="Fira Sans"/>
                <a:sym typeface="Fira Sans"/>
              </a:rPr>
              <a:t> </a:t>
            </a:r>
            <a:endParaRPr b="0" i="0" sz="1700" u="none" cap="none" strike="noStrike">
              <a:solidFill>
                <a:srgbClr val="000000"/>
              </a:solidFill>
              <a:latin typeface="Fira Sans"/>
              <a:ea typeface="Fira Sans"/>
              <a:cs typeface="Fira Sans"/>
              <a:sym typeface="Fira Sans"/>
            </a:endParaRPr>
          </a:p>
        </p:txBody>
      </p:sp>
      <p:sp>
        <p:nvSpPr>
          <p:cNvPr id="531" name="Google Shape;531;p55"/>
          <p:cNvSpPr txBox="1"/>
          <p:nvPr/>
        </p:nvSpPr>
        <p:spPr>
          <a:xfrm>
            <a:off x="2779600" y="1273888"/>
            <a:ext cx="33927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Fira Sans"/>
                <a:ea typeface="Fira Sans"/>
                <a:cs typeface="Fira Sans"/>
                <a:sym typeface="Fira Sans"/>
              </a:rPr>
              <a:t>Perform right shift by 5 bits</a:t>
            </a:r>
            <a:r>
              <a:rPr b="0" i="0" lang="en" sz="1700" u="none" cap="none" strike="noStrike">
                <a:solidFill>
                  <a:srgbClr val="000000"/>
                </a:solidFill>
                <a:latin typeface="Fira Sans"/>
                <a:ea typeface="Fira Sans"/>
                <a:cs typeface="Fira Sans"/>
                <a:sym typeface="Fira Sans"/>
              </a:rPr>
              <a:t> </a:t>
            </a:r>
            <a:endParaRPr b="0" i="0" sz="1700" u="none" cap="none" strike="noStrike">
              <a:solidFill>
                <a:srgbClr val="000000"/>
              </a:solidFill>
              <a:latin typeface="Fira Sans"/>
              <a:ea typeface="Fira Sans"/>
              <a:cs typeface="Fira Sans"/>
              <a:sym typeface="Fira Sans"/>
            </a:endParaRPr>
          </a:p>
        </p:txBody>
      </p:sp>
      <p:sp>
        <p:nvSpPr>
          <p:cNvPr id="532" name="Google Shape;532;p55"/>
          <p:cNvSpPr txBox="1"/>
          <p:nvPr/>
        </p:nvSpPr>
        <p:spPr>
          <a:xfrm>
            <a:off x="2231350" y="1672575"/>
            <a:ext cx="44892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Fira Sans"/>
                <a:ea typeface="Fira Sans"/>
                <a:cs typeface="Fira Sans"/>
                <a:sym typeface="Fira Sans"/>
              </a:rPr>
              <a:t>Split the string into odd and even block</a:t>
            </a:r>
            <a:r>
              <a:rPr b="0" i="0" lang="en" sz="1700" u="none" cap="none" strike="noStrike">
                <a:solidFill>
                  <a:srgbClr val="000000"/>
                </a:solidFill>
                <a:latin typeface="Fira Sans"/>
                <a:ea typeface="Fira Sans"/>
                <a:cs typeface="Fira Sans"/>
                <a:sym typeface="Fira Sans"/>
              </a:rPr>
              <a:t> </a:t>
            </a:r>
            <a:endParaRPr b="0" i="0" sz="1700" u="none" cap="none" strike="noStrike">
              <a:solidFill>
                <a:srgbClr val="000000"/>
              </a:solidFill>
              <a:latin typeface="Fira Sans"/>
              <a:ea typeface="Fira Sans"/>
              <a:cs typeface="Fira Sans"/>
              <a:sym typeface="Fira Sans"/>
            </a:endParaRPr>
          </a:p>
        </p:txBody>
      </p:sp>
      <p:sp>
        <p:nvSpPr>
          <p:cNvPr id="533" name="Google Shape;533;p55"/>
          <p:cNvSpPr txBox="1"/>
          <p:nvPr/>
        </p:nvSpPr>
        <p:spPr>
          <a:xfrm>
            <a:off x="1627925" y="2188350"/>
            <a:ext cx="57666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Perform XOR and XNOR between RASK and intron sequence</a:t>
            </a:r>
            <a:endParaRPr b="0" i="0" sz="1200" u="none" cap="none" strike="noStrike">
              <a:solidFill>
                <a:srgbClr val="000000"/>
              </a:solidFill>
              <a:latin typeface="Fira Sans"/>
              <a:ea typeface="Fira Sans"/>
              <a:cs typeface="Fira Sans"/>
              <a:sym typeface="Fira Sans"/>
            </a:endParaRPr>
          </a:p>
        </p:txBody>
      </p:sp>
      <p:sp>
        <p:nvSpPr>
          <p:cNvPr id="534" name="Google Shape;534;p55"/>
          <p:cNvSpPr txBox="1"/>
          <p:nvPr/>
        </p:nvSpPr>
        <p:spPr>
          <a:xfrm>
            <a:off x="2483550" y="2698875"/>
            <a:ext cx="4628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Fira Sans"/>
                <a:ea typeface="Fira Sans"/>
                <a:cs typeface="Fira Sans"/>
                <a:sym typeface="Fira Sans"/>
              </a:rPr>
              <a:t>XOR btw. odd blocks and XNORed RASK &amp; Intron sequence</a:t>
            </a:r>
            <a:endParaRPr b="0" i="0" sz="1200" u="none" cap="none" strike="noStrike">
              <a:solidFill>
                <a:srgbClr val="000000"/>
              </a:solidFill>
              <a:latin typeface="Fira Sans"/>
              <a:ea typeface="Fira Sans"/>
              <a:cs typeface="Fira Sans"/>
              <a:sym typeface="Fira Sans"/>
            </a:endParaRPr>
          </a:p>
        </p:txBody>
      </p:sp>
      <p:sp>
        <p:nvSpPr>
          <p:cNvPr id="535" name="Google Shape;535;p55"/>
          <p:cNvSpPr txBox="1"/>
          <p:nvPr/>
        </p:nvSpPr>
        <p:spPr>
          <a:xfrm>
            <a:off x="1978475" y="3175100"/>
            <a:ext cx="50655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XNOR btw even blocks and XORed RASK &amp; Intron sequence</a:t>
            </a:r>
            <a:endParaRPr b="0" i="0" sz="1200" u="none" cap="none" strike="noStrike">
              <a:solidFill>
                <a:srgbClr val="000000"/>
              </a:solidFill>
              <a:latin typeface="Fira Sans"/>
              <a:ea typeface="Fira Sans"/>
              <a:cs typeface="Fira Sans"/>
              <a:sym typeface="Fira Sans"/>
            </a:endParaRPr>
          </a:p>
        </p:txBody>
      </p:sp>
      <p:sp>
        <p:nvSpPr>
          <p:cNvPr id="536" name="Google Shape;536;p55"/>
          <p:cNvSpPr txBox="1"/>
          <p:nvPr/>
        </p:nvSpPr>
        <p:spPr>
          <a:xfrm>
            <a:off x="3047500" y="3658400"/>
            <a:ext cx="3124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ira Sans"/>
                <a:ea typeface="Fira Sans"/>
                <a:cs typeface="Fira Sans"/>
                <a:sym typeface="Fira Sans"/>
              </a:rPr>
              <a:t>Concatenate and Reverse the string </a:t>
            </a:r>
            <a:endParaRPr b="0" i="0" sz="1400" u="none" cap="none" strike="noStrike">
              <a:solidFill>
                <a:srgbClr val="000000"/>
              </a:solidFill>
              <a:latin typeface="Fira Sans"/>
              <a:ea typeface="Fira Sans"/>
              <a:cs typeface="Fira Sans"/>
              <a:sym typeface="Fira Sans"/>
            </a:endParaRPr>
          </a:p>
        </p:txBody>
      </p:sp>
      <p:sp>
        <p:nvSpPr>
          <p:cNvPr id="537" name="Google Shape;537;p55"/>
          <p:cNvSpPr txBox="1"/>
          <p:nvPr/>
        </p:nvSpPr>
        <p:spPr>
          <a:xfrm>
            <a:off x="2231375" y="4172600"/>
            <a:ext cx="4489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Select R2 &amp; perform DNA coding on string to generate dnaD</a:t>
            </a:r>
            <a:r>
              <a:rPr b="0" i="0" lang="en" sz="1400" u="none" cap="none" strike="noStrike">
                <a:solidFill>
                  <a:srgbClr val="000000"/>
                </a:solidFill>
                <a:latin typeface="Fira Sans"/>
                <a:ea typeface="Fira Sans"/>
                <a:cs typeface="Fira Sans"/>
                <a:sym typeface="Fira Sans"/>
              </a:rPr>
              <a:t>1</a:t>
            </a:r>
            <a:endParaRPr b="0" i="0" sz="1400" u="none" cap="none" strike="noStrike">
              <a:solidFill>
                <a:srgbClr val="000000"/>
              </a:solidFill>
              <a:latin typeface="Fira Sans"/>
              <a:ea typeface="Fira Sans"/>
              <a:cs typeface="Fira Sans"/>
              <a:sym typeface="Fira Sans"/>
            </a:endParaRPr>
          </a:p>
        </p:txBody>
      </p:sp>
      <p:sp>
        <p:nvSpPr>
          <p:cNvPr id="538" name="Google Shape;538;p55"/>
          <p:cNvSpPr txBox="1"/>
          <p:nvPr/>
        </p:nvSpPr>
        <p:spPr>
          <a:xfrm>
            <a:off x="2023050" y="4662250"/>
            <a:ext cx="4628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Sans"/>
                <a:ea typeface="Fira Sans"/>
                <a:cs typeface="Fira Sans"/>
                <a:sym typeface="Fira Sans"/>
              </a:rPr>
              <a:t>Mealy machine converts dnaD1 to dnaD2 using transition </a:t>
            </a:r>
            <a:endParaRPr b="0" i="0" sz="1200" u="none" cap="none" strike="noStrike">
              <a:solidFill>
                <a:srgbClr val="000000"/>
              </a:solidFill>
              <a:latin typeface="Fira Sans"/>
              <a:ea typeface="Fira Sans"/>
              <a:cs typeface="Fira Sans"/>
              <a:sym typeface="Fira Sans"/>
            </a:endParaRPr>
          </a:p>
        </p:txBody>
      </p:sp>
      <p:sp>
        <p:nvSpPr>
          <p:cNvPr id="539" name="Google Shape;539;p5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3" name="Shape 543"/>
        <p:cNvGrpSpPr/>
        <p:nvPr/>
      </p:nvGrpSpPr>
      <p:grpSpPr>
        <a:xfrm>
          <a:off x="0" y="0"/>
          <a:ext cx="0" cy="0"/>
          <a:chOff x="0" y="0"/>
          <a:chExt cx="0" cy="0"/>
        </a:xfrm>
      </p:grpSpPr>
      <p:cxnSp>
        <p:nvCxnSpPr>
          <p:cNvPr id="544" name="Google Shape;544;p56"/>
          <p:cNvCxnSpPr/>
          <p:nvPr/>
        </p:nvCxnSpPr>
        <p:spPr>
          <a:xfrm>
            <a:off x="4669175" y="3106850"/>
            <a:ext cx="9900" cy="198000"/>
          </a:xfrm>
          <a:prstGeom prst="straightConnector1">
            <a:avLst/>
          </a:prstGeom>
          <a:noFill/>
          <a:ln cap="flat" cmpd="sng" w="19050">
            <a:solidFill>
              <a:srgbClr val="FFFFFF"/>
            </a:solidFill>
            <a:prstDash val="solid"/>
            <a:round/>
            <a:headEnd len="sm" w="sm" type="none"/>
            <a:tailEnd len="med" w="med" type="triangle"/>
          </a:ln>
        </p:spPr>
      </p:cxnSp>
      <p:cxnSp>
        <p:nvCxnSpPr>
          <p:cNvPr id="545" name="Google Shape;545;p56"/>
          <p:cNvCxnSpPr/>
          <p:nvPr/>
        </p:nvCxnSpPr>
        <p:spPr>
          <a:xfrm>
            <a:off x="4674125" y="3992150"/>
            <a:ext cx="0" cy="247200"/>
          </a:xfrm>
          <a:prstGeom prst="straightConnector1">
            <a:avLst/>
          </a:prstGeom>
          <a:noFill/>
          <a:ln cap="flat" cmpd="sng" w="19050">
            <a:solidFill>
              <a:srgbClr val="FFFFFF"/>
            </a:solidFill>
            <a:prstDash val="solid"/>
            <a:round/>
            <a:headEnd len="sm" w="sm" type="none"/>
            <a:tailEnd len="med" w="med" type="triangle"/>
          </a:ln>
        </p:spPr>
      </p:cxnSp>
      <p:cxnSp>
        <p:nvCxnSpPr>
          <p:cNvPr id="546" name="Google Shape;546;p56"/>
          <p:cNvCxnSpPr/>
          <p:nvPr/>
        </p:nvCxnSpPr>
        <p:spPr>
          <a:xfrm>
            <a:off x="4674125" y="3522425"/>
            <a:ext cx="0" cy="247200"/>
          </a:xfrm>
          <a:prstGeom prst="straightConnector1">
            <a:avLst/>
          </a:prstGeom>
          <a:noFill/>
          <a:ln cap="flat" cmpd="sng" w="19050">
            <a:solidFill>
              <a:srgbClr val="FFFFFF"/>
            </a:solidFill>
            <a:prstDash val="solid"/>
            <a:round/>
            <a:headEnd len="sm" w="sm" type="none"/>
            <a:tailEnd len="med" w="med" type="triangle"/>
          </a:ln>
        </p:spPr>
      </p:cxnSp>
      <p:sp>
        <p:nvSpPr>
          <p:cNvPr id="547" name="Google Shape;547;p56"/>
          <p:cNvSpPr txBox="1"/>
          <p:nvPr>
            <p:ph type="title"/>
          </p:nvPr>
        </p:nvSpPr>
        <p:spPr>
          <a:xfrm>
            <a:off x="478525" y="-10175"/>
            <a:ext cx="8229600" cy="45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2000">
                <a:solidFill>
                  <a:srgbClr val="FFFFFF"/>
                </a:solidFill>
              </a:rPr>
              <a:t>Decryption:</a:t>
            </a:r>
            <a:endParaRPr/>
          </a:p>
        </p:txBody>
      </p:sp>
      <p:sp>
        <p:nvSpPr>
          <p:cNvPr id="548" name="Google Shape;548;p56"/>
          <p:cNvSpPr txBox="1"/>
          <p:nvPr/>
        </p:nvSpPr>
        <p:spPr>
          <a:xfrm>
            <a:off x="2723875" y="426425"/>
            <a:ext cx="306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a:ea typeface="Fira Sans"/>
              <a:cs typeface="Fira Sans"/>
              <a:sym typeface="Fira Sans"/>
            </a:endParaRPr>
          </a:p>
        </p:txBody>
      </p:sp>
      <p:sp>
        <p:nvSpPr>
          <p:cNvPr id="549" name="Google Shape;549;p56"/>
          <p:cNvSpPr/>
          <p:nvPr/>
        </p:nvSpPr>
        <p:spPr>
          <a:xfrm>
            <a:off x="2415925" y="475875"/>
            <a:ext cx="4589400" cy="267000"/>
          </a:xfrm>
          <a:prstGeom prst="rect">
            <a:avLst/>
          </a:prstGeom>
          <a:solidFill>
            <a:srgbClr val="B52A8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0" name="Google Shape;550;p56"/>
          <p:cNvCxnSpPr/>
          <p:nvPr/>
        </p:nvCxnSpPr>
        <p:spPr>
          <a:xfrm>
            <a:off x="4674125" y="772625"/>
            <a:ext cx="0" cy="178200"/>
          </a:xfrm>
          <a:prstGeom prst="straightConnector1">
            <a:avLst/>
          </a:prstGeom>
          <a:noFill/>
          <a:ln cap="flat" cmpd="sng" w="19050">
            <a:solidFill>
              <a:srgbClr val="FFFFFF"/>
            </a:solidFill>
            <a:prstDash val="solid"/>
            <a:round/>
            <a:headEnd len="sm" w="sm" type="none"/>
            <a:tailEnd len="med" w="med" type="triangle"/>
          </a:ln>
        </p:spPr>
      </p:cxnSp>
      <p:sp>
        <p:nvSpPr>
          <p:cNvPr id="551" name="Google Shape;551;p56"/>
          <p:cNvSpPr/>
          <p:nvPr/>
        </p:nvSpPr>
        <p:spPr>
          <a:xfrm>
            <a:off x="2415675" y="950675"/>
            <a:ext cx="4589400" cy="267000"/>
          </a:xfrm>
          <a:prstGeom prst="rect">
            <a:avLst/>
          </a:prstGeom>
          <a:solidFill>
            <a:srgbClr val="EC3A3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2" name="Google Shape;552;p56"/>
          <p:cNvCxnSpPr/>
          <p:nvPr/>
        </p:nvCxnSpPr>
        <p:spPr>
          <a:xfrm>
            <a:off x="4674125" y="1237525"/>
            <a:ext cx="0" cy="168300"/>
          </a:xfrm>
          <a:prstGeom prst="straightConnector1">
            <a:avLst/>
          </a:prstGeom>
          <a:noFill/>
          <a:ln cap="flat" cmpd="sng" w="19050">
            <a:solidFill>
              <a:srgbClr val="FFFFFF"/>
            </a:solidFill>
            <a:prstDash val="solid"/>
            <a:round/>
            <a:headEnd len="sm" w="sm" type="none"/>
            <a:tailEnd len="med" w="med" type="triangle"/>
          </a:ln>
        </p:spPr>
      </p:cxnSp>
      <p:sp>
        <p:nvSpPr>
          <p:cNvPr id="553" name="Google Shape;553;p56"/>
          <p:cNvSpPr/>
          <p:nvPr/>
        </p:nvSpPr>
        <p:spPr>
          <a:xfrm>
            <a:off x="2415925" y="1425675"/>
            <a:ext cx="4589400" cy="2670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4" name="Google Shape;554;p56"/>
          <p:cNvCxnSpPr/>
          <p:nvPr/>
        </p:nvCxnSpPr>
        <p:spPr>
          <a:xfrm>
            <a:off x="4674125" y="1692550"/>
            <a:ext cx="0" cy="197700"/>
          </a:xfrm>
          <a:prstGeom prst="straightConnector1">
            <a:avLst/>
          </a:prstGeom>
          <a:noFill/>
          <a:ln cap="flat" cmpd="sng" w="19050">
            <a:solidFill>
              <a:srgbClr val="FFFFFF"/>
            </a:solidFill>
            <a:prstDash val="solid"/>
            <a:round/>
            <a:headEnd len="sm" w="sm" type="none"/>
            <a:tailEnd len="med" w="med" type="triangle"/>
          </a:ln>
        </p:spPr>
      </p:cxnSp>
      <p:sp>
        <p:nvSpPr>
          <p:cNvPr id="555" name="Google Shape;555;p56"/>
          <p:cNvSpPr/>
          <p:nvPr/>
        </p:nvSpPr>
        <p:spPr>
          <a:xfrm>
            <a:off x="2415675" y="1900225"/>
            <a:ext cx="4589400" cy="267000"/>
          </a:xfrm>
          <a:prstGeom prst="rect">
            <a:avLst/>
          </a:prstGeom>
          <a:solidFill>
            <a:srgbClr val="4949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6" name="Google Shape;556;p56"/>
          <p:cNvCxnSpPr/>
          <p:nvPr/>
        </p:nvCxnSpPr>
        <p:spPr>
          <a:xfrm>
            <a:off x="4674125" y="2187075"/>
            <a:ext cx="0" cy="188100"/>
          </a:xfrm>
          <a:prstGeom prst="straightConnector1">
            <a:avLst/>
          </a:prstGeom>
          <a:noFill/>
          <a:ln cap="flat" cmpd="sng" w="19050">
            <a:solidFill>
              <a:srgbClr val="FFFFFF"/>
            </a:solidFill>
            <a:prstDash val="solid"/>
            <a:round/>
            <a:headEnd len="sm" w="sm" type="none"/>
            <a:tailEnd len="med" w="med" type="triangle"/>
          </a:ln>
        </p:spPr>
      </p:cxnSp>
      <p:sp>
        <p:nvSpPr>
          <p:cNvPr id="557" name="Google Shape;557;p56"/>
          <p:cNvSpPr/>
          <p:nvPr/>
        </p:nvSpPr>
        <p:spPr>
          <a:xfrm>
            <a:off x="2415675" y="2365125"/>
            <a:ext cx="4589400" cy="267000"/>
          </a:xfrm>
          <a:prstGeom prst="rect">
            <a:avLst/>
          </a:prstGeom>
          <a:solidFill>
            <a:srgbClr val="B52A8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8" name="Google Shape;558;p56"/>
          <p:cNvCxnSpPr/>
          <p:nvPr/>
        </p:nvCxnSpPr>
        <p:spPr>
          <a:xfrm>
            <a:off x="4674125" y="2662050"/>
            <a:ext cx="0" cy="188100"/>
          </a:xfrm>
          <a:prstGeom prst="straightConnector1">
            <a:avLst/>
          </a:prstGeom>
          <a:noFill/>
          <a:ln cap="flat" cmpd="sng" w="19050">
            <a:solidFill>
              <a:srgbClr val="FFFFFF"/>
            </a:solidFill>
            <a:prstDash val="solid"/>
            <a:round/>
            <a:headEnd len="sm" w="sm" type="none"/>
            <a:tailEnd len="med" w="med" type="triangle"/>
          </a:ln>
        </p:spPr>
      </p:cxnSp>
      <p:sp>
        <p:nvSpPr>
          <p:cNvPr id="559" name="Google Shape;559;p56"/>
          <p:cNvSpPr/>
          <p:nvPr/>
        </p:nvSpPr>
        <p:spPr>
          <a:xfrm>
            <a:off x="2415925" y="2869575"/>
            <a:ext cx="4589400" cy="267000"/>
          </a:xfrm>
          <a:prstGeom prst="rect">
            <a:avLst/>
          </a:prstGeom>
          <a:solidFill>
            <a:srgbClr val="EC3A3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56"/>
          <p:cNvSpPr/>
          <p:nvPr/>
        </p:nvSpPr>
        <p:spPr>
          <a:xfrm>
            <a:off x="2415600" y="3304575"/>
            <a:ext cx="4589400" cy="2670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56"/>
          <p:cNvSpPr/>
          <p:nvPr/>
        </p:nvSpPr>
        <p:spPr>
          <a:xfrm>
            <a:off x="2415600" y="3779575"/>
            <a:ext cx="4589400" cy="267000"/>
          </a:xfrm>
          <a:prstGeom prst="rect">
            <a:avLst/>
          </a:prstGeom>
          <a:solidFill>
            <a:srgbClr val="4949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56"/>
          <p:cNvSpPr/>
          <p:nvPr/>
        </p:nvSpPr>
        <p:spPr>
          <a:xfrm>
            <a:off x="2415600" y="4214800"/>
            <a:ext cx="4589400" cy="267000"/>
          </a:xfrm>
          <a:prstGeom prst="rect">
            <a:avLst/>
          </a:prstGeom>
          <a:solidFill>
            <a:srgbClr val="B52A8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3" name="Google Shape;563;p56"/>
          <p:cNvCxnSpPr/>
          <p:nvPr/>
        </p:nvCxnSpPr>
        <p:spPr>
          <a:xfrm>
            <a:off x="4669175" y="4481800"/>
            <a:ext cx="9900" cy="188100"/>
          </a:xfrm>
          <a:prstGeom prst="straightConnector1">
            <a:avLst/>
          </a:prstGeom>
          <a:noFill/>
          <a:ln cap="flat" cmpd="sng" w="19050">
            <a:solidFill>
              <a:srgbClr val="FFFFFF"/>
            </a:solidFill>
            <a:prstDash val="solid"/>
            <a:round/>
            <a:headEnd len="sm" w="sm" type="none"/>
            <a:tailEnd len="med" w="med" type="triangle"/>
          </a:ln>
        </p:spPr>
      </p:cxnSp>
      <p:sp>
        <p:nvSpPr>
          <p:cNvPr id="564" name="Google Shape;564;p56"/>
          <p:cNvSpPr/>
          <p:nvPr/>
        </p:nvSpPr>
        <p:spPr>
          <a:xfrm>
            <a:off x="2415600" y="4659925"/>
            <a:ext cx="4589400" cy="247200"/>
          </a:xfrm>
          <a:prstGeom prst="rect">
            <a:avLst/>
          </a:prstGeom>
          <a:solidFill>
            <a:srgbClr val="EC3A3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6"/>
          <p:cNvSpPr txBox="1"/>
          <p:nvPr/>
        </p:nvSpPr>
        <p:spPr>
          <a:xfrm>
            <a:off x="2320175" y="382475"/>
            <a:ext cx="4707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ira Sans"/>
                <a:ea typeface="Fira Sans"/>
                <a:cs typeface="Fira Sans"/>
                <a:sym typeface="Fira Sans"/>
              </a:rPr>
              <a:t>Decode DNAMM to convert dnaD2 to dnaD1 by transition</a:t>
            </a:r>
            <a:endParaRPr b="0" i="0" sz="1400" u="none" cap="none" strike="noStrike">
              <a:solidFill>
                <a:srgbClr val="000000"/>
              </a:solidFill>
              <a:latin typeface="Fira Sans"/>
              <a:ea typeface="Fira Sans"/>
              <a:cs typeface="Fira Sans"/>
              <a:sym typeface="Fira Sans"/>
            </a:endParaRPr>
          </a:p>
        </p:txBody>
      </p:sp>
      <p:sp>
        <p:nvSpPr>
          <p:cNvPr id="566" name="Google Shape;566;p56"/>
          <p:cNvSpPr txBox="1"/>
          <p:nvPr/>
        </p:nvSpPr>
        <p:spPr>
          <a:xfrm>
            <a:off x="2837575" y="884175"/>
            <a:ext cx="3511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ira Sans"/>
                <a:ea typeface="Fira Sans"/>
                <a:cs typeface="Fira Sans"/>
                <a:sym typeface="Fira Sans"/>
              </a:rPr>
              <a:t>Convert dnaD1 to binary </a:t>
            </a:r>
            <a:endParaRPr b="0" i="0" sz="1400" u="none" cap="none" strike="noStrike">
              <a:solidFill>
                <a:srgbClr val="000000"/>
              </a:solidFill>
              <a:latin typeface="Fira Sans"/>
              <a:ea typeface="Fira Sans"/>
              <a:cs typeface="Fira Sans"/>
              <a:sym typeface="Fira Sans"/>
            </a:endParaRPr>
          </a:p>
        </p:txBody>
      </p:sp>
      <p:sp>
        <p:nvSpPr>
          <p:cNvPr id="567" name="Google Shape;567;p56"/>
          <p:cNvSpPr txBox="1"/>
          <p:nvPr/>
        </p:nvSpPr>
        <p:spPr>
          <a:xfrm>
            <a:off x="3173875" y="1376000"/>
            <a:ext cx="2868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ira Sans"/>
                <a:ea typeface="Fira Sans"/>
                <a:cs typeface="Fira Sans"/>
                <a:sym typeface="Fira Sans"/>
              </a:rPr>
              <a:t>Reverse the sequence </a:t>
            </a:r>
            <a:endParaRPr b="0" i="0" sz="1400" u="none" cap="none" strike="noStrike">
              <a:solidFill>
                <a:srgbClr val="000000"/>
              </a:solidFill>
              <a:latin typeface="Fira Sans"/>
              <a:ea typeface="Fira Sans"/>
              <a:cs typeface="Fira Sans"/>
              <a:sym typeface="Fira Sans"/>
            </a:endParaRPr>
          </a:p>
        </p:txBody>
      </p:sp>
      <p:sp>
        <p:nvSpPr>
          <p:cNvPr id="568" name="Google Shape;568;p56"/>
          <p:cNvSpPr txBox="1"/>
          <p:nvPr/>
        </p:nvSpPr>
        <p:spPr>
          <a:xfrm>
            <a:off x="2981725" y="1828788"/>
            <a:ext cx="3457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ira Sans"/>
                <a:ea typeface="Fira Sans"/>
                <a:cs typeface="Fira Sans"/>
                <a:sym typeface="Fira Sans"/>
              </a:rPr>
              <a:t>Split the string into odd and even blocks </a:t>
            </a:r>
            <a:endParaRPr b="0" i="0" sz="1400" u="none" cap="none" strike="noStrike">
              <a:solidFill>
                <a:srgbClr val="000000"/>
              </a:solidFill>
              <a:latin typeface="Fira Sans"/>
              <a:ea typeface="Fira Sans"/>
              <a:cs typeface="Fira Sans"/>
              <a:sym typeface="Fira Sans"/>
            </a:endParaRPr>
          </a:p>
        </p:txBody>
      </p:sp>
      <p:sp>
        <p:nvSpPr>
          <p:cNvPr id="569" name="Google Shape;569;p56"/>
          <p:cNvSpPr txBox="1"/>
          <p:nvPr/>
        </p:nvSpPr>
        <p:spPr>
          <a:xfrm>
            <a:off x="2138550" y="2325950"/>
            <a:ext cx="5143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ira Sans"/>
                <a:ea typeface="Fira Sans"/>
                <a:cs typeface="Fira Sans"/>
                <a:sym typeface="Fira Sans"/>
              </a:rPr>
              <a:t>Perform XOR and XNOR between RASK &amp; Intron sequence </a:t>
            </a:r>
            <a:endParaRPr b="0" i="0" sz="1400" u="none" cap="none" strike="noStrike">
              <a:solidFill>
                <a:srgbClr val="000000"/>
              </a:solidFill>
              <a:latin typeface="Fira Sans"/>
              <a:ea typeface="Fira Sans"/>
              <a:cs typeface="Fira Sans"/>
              <a:sym typeface="Fira Sans"/>
            </a:endParaRPr>
          </a:p>
        </p:txBody>
      </p:sp>
      <p:sp>
        <p:nvSpPr>
          <p:cNvPr id="570" name="Google Shape;570;p56"/>
          <p:cNvSpPr txBox="1"/>
          <p:nvPr/>
        </p:nvSpPr>
        <p:spPr>
          <a:xfrm>
            <a:off x="2172425" y="2808838"/>
            <a:ext cx="50034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Fira Sans"/>
                <a:ea typeface="Fira Sans"/>
                <a:cs typeface="Fira Sans"/>
                <a:sym typeface="Fira Sans"/>
              </a:rPr>
              <a:t>XOR btw odd blocks and XNORed RASK &amp; Intron sequence </a:t>
            </a:r>
            <a:endParaRPr b="0" i="0" sz="1300" u="none" cap="none" strike="noStrike">
              <a:solidFill>
                <a:srgbClr val="000000"/>
              </a:solidFill>
              <a:latin typeface="Fira Sans"/>
              <a:ea typeface="Fira Sans"/>
              <a:cs typeface="Fira Sans"/>
              <a:sym typeface="Fira Sans"/>
            </a:endParaRPr>
          </a:p>
        </p:txBody>
      </p:sp>
      <p:sp>
        <p:nvSpPr>
          <p:cNvPr id="571" name="Google Shape;571;p56"/>
          <p:cNvSpPr txBox="1"/>
          <p:nvPr/>
        </p:nvSpPr>
        <p:spPr>
          <a:xfrm>
            <a:off x="2208925" y="3257975"/>
            <a:ext cx="5003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Fira Sans"/>
                <a:ea typeface="Fira Sans"/>
                <a:cs typeface="Fira Sans"/>
                <a:sym typeface="Fira Sans"/>
              </a:rPr>
              <a:t>XNOR btw even blocks and XORed RASK &amp; Intron sequence</a:t>
            </a:r>
            <a:r>
              <a:rPr b="0" i="0" lang="en" sz="1400" u="none" cap="none" strike="noStrike">
                <a:solidFill>
                  <a:srgbClr val="000000"/>
                </a:solidFill>
                <a:latin typeface="Fira Sans"/>
                <a:ea typeface="Fira Sans"/>
                <a:cs typeface="Fira Sans"/>
                <a:sym typeface="Fira Sans"/>
              </a:rPr>
              <a:t> </a:t>
            </a:r>
            <a:endParaRPr b="0" i="0" sz="1400" u="none" cap="none" strike="noStrike">
              <a:solidFill>
                <a:srgbClr val="000000"/>
              </a:solidFill>
              <a:latin typeface="Fira Sans"/>
              <a:ea typeface="Fira Sans"/>
              <a:cs typeface="Fira Sans"/>
              <a:sym typeface="Fira Sans"/>
            </a:endParaRPr>
          </a:p>
        </p:txBody>
      </p:sp>
      <p:sp>
        <p:nvSpPr>
          <p:cNvPr id="572" name="Google Shape;572;p56"/>
          <p:cNvSpPr txBox="1"/>
          <p:nvPr/>
        </p:nvSpPr>
        <p:spPr>
          <a:xfrm>
            <a:off x="2415600" y="3736388"/>
            <a:ext cx="4589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ira Sans"/>
                <a:ea typeface="Fira Sans"/>
                <a:cs typeface="Fira Sans"/>
                <a:sym typeface="Fira Sans"/>
              </a:rPr>
              <a:t>Concatenate and left shift the string by 5 bits </a:t>
            </a:r>
            <a:endParaRPr b="0" i="0" sz="1400" u="none" cap="none" strike="noStrike">
              <a:solidFill>
                <a:srgbClr val="000000"/>
              </a:solidFill>
              <a:latin typeface="Fira Sans"/>
              <a:ea typeface="Fira Sans"/>
              <a:cs typeface="Fira Sans"/>
              <a:sym typeface="Fira Sans"/>
            </a:endParaRPr>
          </a:p>
        </p:txBody>
      </p:sp>
      <p:sp>
        <p:nvSpPr>
          <p:cNvPr id="573" name="Google Shape;573;p56"/>
          <p:cNvSpPr txBox="1"/>
          <p:nvPr/>
        </p:nvSpPr>
        <p:spPr>
          <a:xfrm>
            <a:off x="2878800" y="4153150"/>
            <a:ext cx="3917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ira Sans"/>
                <a:ea typeface="Fira Sans"/>
                <a:cs typeface="Fira Sans"/>
                <a:sym typeface="Fira Sans"/>
              </a:rPr>
              <a:t>Convert binary to ASCII values </a:t>
            </a:r>
            <a:endParaRPr b="0" i="0" sz="1400" u="none" cap="none" strike="noStrike">
              <a:solidFill>
                <a:srgbClr val="000000"/>
              </a:solidFill>
              <a:latin typeface="Fira Sans"/>
              <a:ea typeface="Fira Sans"/>
              <a:cs typeface="Fira Sans"/>
              <a:sym typeface="Fira Sans"/>
            </a:endParaRPr>
          </a:p>
        </p:txBody>
      </p:sp>
      <p:sp>
        <p:nvSpPr>
          <p:cNvPr id="574" name="Google Shape;574;p56"/>
          <p:cNvSpPr txBox="1"/>
          <p:nvPr/>
        </p:nvSpPr>
        <p:spPr>
          <a:xfrm>
            <a:off x="3045325" y="4569900"/>
            <a:ext cx="3125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ira Sans"/>
                <a:ea typeface="Fira Sans"/>
                <a:cs typeface="Fira Sans"/>
                <a:sym typeface="Fira Sans"/>
              </a:rPr>
              <a:t>Convert ASCII values to plaintext </a:t>
            </a:r>
            <a:endParaRPr b="0" i="0" sz="1400" u="none" cap="none" strike="noStrike">
              <a:solidFill>
                <a:srgbClr val="000000"/>
              </a:solidFill>
              <a:latin typeface="Fira Sans"/>
              <a:ea typeface="Fira Sans"/>
              <a:cs typeface="Fira Sans"/>
              <a:sym typeface="Fira Sans"/>
            </a:endParaRPr>
          </a:p>
        </p:txBody>
      </p:sp>
      <p:sp>
        <p:nvSpPr>
          <p:cNvPr id="575" name="Google Shape;575;p56"/>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9" name="Shape 579"/>
        <p:cNvGrpSpPr/>
        <p:nvPr/>
      </p:nvGrpSpPr>
      <p:grpSpPr>
        <a:xfrm>
          <a:off x="0" y="0"/>
          <a:ext cx="0" cy="0"/>
          <a:chOff x="0" y="0"/>
          <a:chExt cx="0" cy="0"/>
        </a:xfrm>
      </p:grpSpPr>
      <p:sp>
        <p:nvSpPr>
          <p:cNvPr id="580" name="Google Shape;580;p57"/>
          <p:cNvSpPr txBox="1"/>
          <p:nvPr>
            <p:ph type="title"/>
          </p:nvPr>
        </p:nvSpPr>
        <p:spPr>
          <a:xfrm>
            <a:off x="-869400" y="-104500"/>
            <a:ext cx="10882800" cy="1136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000">
                <a:solidFill>
                  <a:srgbClr val="FFFFFF"/>
                </a:solidFill>
              </a:rPr>
              <a:t>Screenshots of the Coding done in implementation</a:t>
            </a:r>
            <a:endParaRPr sz="3000">
              <a:solidFill>
                <a:srgbClr val="FFFFFF"/>
              </a:solidFill>
            </a:endParaRPr>
          </a:p>
          <a:p>
            <a:pPr indent="0" lvl="0" marL="0" rtl="0" algn="ctr">
              <a:lnSpc>
                <a:spcPct val="100000"/>
              </a:lnSpc>
              <a:spcBef>
                <a:spcPts val="0"/>
              </a:spcBef>
              <a:spcAft>
                <a:spcPts val="0"/>
              </a:spcAft>
              <a:buSzPts val="2800"/>
              <a:buNone/>
            </a:pPr>
            <a:r>
              <a:rPr lang="en" sz="2400">
                <a:solidFill>
                  <a:srgbClr val="FFFFFF"/>
                </a:solidFill>
              </a:rPr>
              <a:t>Key Generation</a:t>
            </a:r>
            <a:endParaRPr sz="2400">
              <a:solidFill>
                <a:srgbClr val="FFFFFF"/>
              </a:solidFill>
            </a:endParaRPr>
          </a:p>
        </p:txBody>
      </p:sp>
      <p:sp>
        <p:nvSpPr>
          <p:cNvPr id="581" name="Google Shape;581;p57"/>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582" name="Google Shape;582;p57"/>
          <p:cNvSpPr/>
          <p:nvPr/>
        </p:nvSpPr>
        <p:spPr>
          <a:xfrm>
            <a:off x="687900" y="1174150"/>
            <a:ext cx="7768200" cy="3541800"/>
          </a:xfrm>
          <a:prstGeom prst="rect">
            <a:avLst/>
          </a:prstGeom>
          <a:solidFill>
            <a:srgbClr val="EC3A3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3" name="Google Shape;583;p57"/>
          <p:cNvPicPr preferRelativeResize="0"/>
          <p:nvPr/>
        </p:nvPicPr>
        <p:blipFill rotWithShape="1">
          <a:blip r:embed="rId3">
            <a:alphaModFix/>
          </a:blip>
          <a:srcRect b="7526" l="0" r="-1418" t="0"/>
          <a:stretch/>
        </p:blipFill>
        <p:spPr>
          <a:xfrm>
            <a:off x="407500" y="869550"/>
            <a:ext cx="8383627" cy="4090800"/>
          </a:xfrm>
          <a:prstGeom prst="rect">
            <a:avLst/>
          </a:prstGeom>
          <a:noFill/>
          <a:ln>
            <a:noFill/>
          </a:ln>
        </p:spPr>
      </p:pic>
      <p:sp>
        <p:nvSpPr>
          <p:cNvPr id="584" name="Google Shape;584;p57"/>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8" name="Shape 588"/>
        <p:cNvGrpSpPr/>
        <p:nvPr/>
      </p:nvGrpSpPr>
      <p:grpSpPr>
        <a:xfrm>
          <a:off x="0" y="0"/>
          <a:ext cx="0" cy="0"/>
          <a:chOff x="0" y="0"/>
          <a:chExt cx="0" cy="0"/>
        </a:xfrm>
      </p:grpSpPr>
      <p:sp>
        <p:nvSpPr>
          <p:cNvPr id="589" name="Google Shape;589;p58"/>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590" name="Google Shape;590;p58"/>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591" name="Google Shape;591;p58"/>
          <p:cNvSpPr/>
          <p:nvPr/>
        </p:nvSpPr>
        <p:spPr>
          <a:xfrm>
            <a:off x="578550" y="1153450"/>
            <a:ext cx="7888200" cy="35526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2" name="Google Shape;592;p58"/>
          <p:cNvPicPr preferRelativeResize="0"/>
          <p:nvPr/>
        </p:nvPicPr>
        <p:blipFill rotWithShape="1">
          <a:blip r:embed="rId3">
            <a:alphaModFix/>
          </a:blip>
          <a:srcRect b="7910" l="0" r="0" t="0"/>
          <a:stretch/>
        </p:blipFill>
        <p:spPr>
          <a:xfrm>
            <a:off x="333938" y="376408"/>
            <a:ext cx="8476123" cy="4390678"/>
          </a:xfrm>
          <a:prstGeom prst="rect">
            <a:avLst/>
          </a:prstGeom>
          <a:noFill/>
          <a:ln>
            <a:noFill/>
          </a:ln>
        </p:spPr>
      </p:pic>
      <p:sp>
        <p:nvSpPr>
          <p:cNvPr id="593" name="Google Shape;593;p58"/>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7" name="Shape 597"/>
        <p:cNvGrpSpPr/>
        <p:nvPr/>
      </p:nvGrpSpPr>
      <p:grpSpPr>
        <a:xfrm>
          <a:off x="0" y="0"/>
          <a:ext cx="0" cy="0"/>
          <a:chOff x="0" y="0"/>
          <a:chExt cx="0" cy="0"/>
        </a:xfrm>
      </p:grpSpPr>
      <p:sp>
        <p:nvSpPr>
          <p:cNvPr id="598" name="Google Shape;598;p59"/>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599" name="Google Shape;599;p59"/>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600" name="Google Shape;600;p59"/>
          <p:cNvSpPr/>
          <p:nvPr/>
        </p:nvSpPr>
        <p:spPr>
          <a:xfrm>
            <a:off x="423325" y="1107725"/>
            <a:ext cx="8142000" cy="3520800"/>
          </a:xfrm>
          <a:prstGeom prst="rect">
            <a:avLst/>
          </a:prstGeom>
          <a:solidFill>
            <a:srgbClr val="4949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1" name="Google Shape;601;p59"/>
          <p:cNvPicPr preferRelativeResize="0"/>
          <p:nvPr/>
        </p:nvPicPr>
        <p:blipFill rotWithShape="1">
          <a:blip r:embed="rId3">
            <a:alphaModFix/>
          </a:blip>
          <a:srcRect b="7347" l="0" r="0" t="0"/>
          <a:stretch/>
        </p:blipFill>
        <p:spPr>
          <a:xfrm>
            <a:off x="292413" y="341288"/>
            <a:ext cx="8559173" cy="4460924"/>
          </a:xfrm>
          <a:prstGeom prst="rect">
            <a:avLst/>
          </a:prstGeom>
          <a:noFill/>
          <a:ln>
            <a:noFill/>
          </a:ln>
        </p:spPr>
      </p:pic>
      <p:sp>
        <p:nvSpPr>
          <p:cNvPr id="602" name="Google Shape;602;p59"/>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6" name="Shape 606"/>
        <p:cNvGrpSpPr/>
        <p:nvPr/>
      </p:nvGrpSpPr>
      <p:grpSpPr>
        <a:xfrm>
          <a:off x="0" y="0"/>
          <a:ext cx="0" cy="0"/>
          <a:chOff x="0" y="0"/>
          <a:chExt cx="0" cy="0"/>
        </a:xfrm>
      </p:grpSpPr>
      <p:sp>
        <p:nvSpPr>
          <p:cNvPr id="607" name="Google Shape;607;p60"/>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08" name="Google Shape;608;p60"/>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609" name="Google Shape;609;p60"/>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0" name="Google Shape;610;p60"/>
          <p:cNvPicPr preferRelativeResize="0"/>
          <p:nvPr/>
        </p:nvPicPr>
        <p:blipFill rotWithShape="1">
          <a:blip r:embed="rId3">
            <a:alphaModFix/>
          </a:blip>
          <a:srcRect b="7347" l="0" r="0" t="0"/>
          <a:stretch/>
        </p:blipFill>
        <p:spPr>
          <a:xfrm>
            <a:off x="245250" y="328988"/>
            <a:ext cx="8606400" cy="4485526"/>
          </a:xfrm>
          <a:prstGeom prst="rect">
            <a:avLst/>
          </a:prstGeom>
          <a:noFill/>
          <a:ln>
            <a:noFill/>
          </a:ln>
        </p:spPr>
      </p:pic>
      <p:sp>
        <p:nvSpPr>
          <p:cNvPr id="611" name="Google Shape;611;p60"/>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5" name="Shape 615"/>
        <p:cNvGrpSpPr/>
        <p:nvPr/>
      </p:nvGrpSpPr>
      <p:grpSpPr>
        <a:xfrm>
          <a:off x="0" y="0"/>
          <a:ext cx="0" cy="0"/>
          <a:chOff x="0" y="0"/>
          <a:chExt cx="0" cy="0"/>
        </a:xfrm>
      </p:grpSpPr>
      <p:sp>
        <p:nvSpPr>
          <p:cNvPr id="616" name="Google Shape;616;p61"/>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17" name="Google Shape;617;p61"/>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618" name="Google Shape;618;p61"/>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9" name="Google Shape;619;p61"/>
          <p:cNvPicPr preferRelativeResize="0"/>
          <p:nvPr/>
        </p:nvPicPr>
        <p:blipFill rotWithShape="1">
          <a:blip r:embed="rId3">
            <a:alphaModFix/>
          </a:blip>
          <a:srcRect b="7200" l="0" r="0" t="0"/>
          <a:stretch/>
        </p:blipFill>
        <p:spPr>
          <a:xfrm>
            <a:off x="276063" y="329350"/>
            <a:ext cx="8591875" cy="4484800"/>
          </a:xfrm>
          <a:prstGeom prst="rect">
            <a:avLst/>
          </a:prstGeom>
          <a:noFill/>
          <a:ln>
            <a:noFill/>
          </a:ln>
        </p:spPr>
      </p:pic>
      <p:sp>
        <p:nvSpPr>
          <p:cNvPr id="620" name="Google Shape;620;p61"/>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2" name="Shape 92"/>
        <p:cNvGrpSpPr/>
        <p:nvPr/>
      </p:nvGrpSpPr>
      <p:grpSpPr>
        <a:xfrm>
          <a:off x="0" y="0"/>
          <a:ext cx="0" cy="0"/>
          <a:chOff x="0" y="0"/>
          <a:chExt cx="0" cy="0"/>
        </a:xfrm>
      </p:grpSpPr>
      <p:sp>
        <p:nvSpPr>
          <p:cNvPr id="93" name="Google Shape;93;p17"/>
          <p:cNvSpPr txBox="1"/>
          <p:nvPr/>
        </p:nvSpPr>
        <p:spPr>
          <a:xfrm>
            <a:off x="1546225" y="312675"/>
            <a:ext cx="5941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Fira Sans"/>
                <a:ea typeface="Fira Sans"/>
                <a:cs typeface="Fira Sans"/>
                <a:sym typeface="Fira Sans"/>
              </a:rPr>
              <a:t>Cloud Security</a:t>
            </a:r>
            <a:endParaRPr b="1" i="0" sz="3600" u="none" cap="none" strike="noStrike">
              <a:solidFill>
                <a:srgbClr val="FFFFFF"/>
              </a:solidFill>
              <a:latin typeface="Fira Sans"/>
              <a:ea typeface="Fira Sans"/>
              <a:cs typeface="Fira Sans"/>
              <a:sym typeface="Fira Sans"/>
            </a:endParaRPr>
          </a:p>
        </p:txBody>
      </p:sp>
      <p:sp>
        <p:nvSpPr>
          <p:cNvPr id="94" name="Google Shape;94;p17"/>
          <p:cNvSpPr/>
          <p:nvPr/>
        </p:nvSpPr>
        <p:spPr>
          <a:xfrm>
            <a:off x="610325" y="1193250"/>
            <a:ext cx="7999500" cy="3493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7"/>
          <p:cNvSpPr txBox="1"/>
          <p:nvPr/>
        </p:nvSpPr>
        <p:spPr>
          <a:xfrm>
            <a:off x="647375" y="1221000"/>
            <a:ext cx="7925400" cy="3438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rgbClr val="000000"/>
              </a:buClr>
              <a:buSzPts val="200"/>
              <a:buFont typeface="Arial"/>
              <a:buNone/>
            </a:pPr>
            <a:r>
              <a:rPr b="0" i="0" lang="en" sz="200" u="none" cap="none" strike="noStrike">
                <a:solidFill>
                  <a:schemeClr val="dk1"/>
                </a:solidFill>
                <a:latin typeface="Arial"/>
                <a:ea typeface="Arial"/>
                <a:cs typeface="Arial"/>
                <a:sym typeface="Arial"/>
              </a:rPr>
              <a:t>j</a:t>
            </a:r>
            <a:endParaRPr b="0" i="0" sz="300" u="none" cap="none" strike="noStrike">
              <a:solidFill>
                <a:schemeClr val="dk1"/>
              </a:solidFill>
              <a:latin typeface="Fira Sans"/>
              <a:ea typeface="Fira Sans"/>
              <a:cs typeface="Fira Sans"/>
              <a:sym typeface="Fira Sans"/>
            </a:endParaRPr>
          </a:p>
          <a:p>
            <a:pPr indent="-349250" lvl="0" marL="457200" marR="0" rtl="0" algn="l">
              <a:lnSpc>
                <a:spcPct val="115000"/>
              </a:lnSpc>
              <a:spcBef>
                <a:spcPts val="1800"/>
              </a:spcBef>
              <a:spcAft>
                <a:spcPts val="0"/>
              </a:spcAft>
              <a:buClr>
                <a:schemeClr val="dk1"/>
              </a:buClr>
              <a:buSzPts val="1900"/>
              <a:buFont typeface="Fira Sans"/>
              <a:buChar char="●"/>
            </a:pPr>
            <a:r>
              <a:rPr b="0" i="0" lang="en" sz="1900" u="none" cap="none" strike="noStrike">
                <a:solidFill>
                  <a:schemeClr val="dk1"/>
                </a:solidFill>
                <a:latin typeface="Fira Sans"/>
                <a:ea typeface="Fira Sans"/>
                <a:cs typeface="Fira Sans"/>
                <a:sym typeface="Fira Sans"/>
              </a:rPr>
              <a:t>Cloud security refers to the discipline and practice of protecting cloud computing environments, applications, data, and information. </a:t>
            </a:r>
            <a:endParaRPr b="0" i="0" sz="1900" u="none" cap="none" strike="noStrike">
              <a:solidFill>
                <a:schemeClr val="dk1"/>
              </a:solidFill>
              <a:latin typeface="Fira Sans"/>
              <a:ea typeface="Fira Sans"/>
              <a:cs typeface="Fira Sans"/>
              <a:sym typeface="Fira Sans"/>
            </a:endParaRPr>
          </a:p>
          <a:p>
            <a:pPr indent="-349250" lvl="0" marL="457200" marR="0" rtl="0" algn="l">
              <a:lnSpc>
                <a:spcPct val="115000"/>
              </a:lnSpc>
              <a:spcBef>
                <a:spcPts val="0"/>
              </a:spcBef>
              <a:spcAft>
                <a:spcPts val="0"/>
              </a:spcAft>
              <a:buClr>
                <a:schemeClr val="dk1"/>
              </a:buClr>
              <a:buSzPts val="1900"/>
              <a:buFont typeface="Fira Sans"/>
              <a:buChar char="●"/>
            </a:pPr>
            <a:r>
              <a:rPr b="0" i="0" lang="en" sz="1900" u="none" cap="none" strike="noStrike">
                <a:solidFill>
                  <a:schemeClr val="dk1"/>
                </a:solidFill>
                <a:latin typeface="Fira Sans"/>
                <a:ea typeface="Fira Sans"/>
                <a:cs typeface="Fira Sans"/>
                <a:sym typeface="Fira Sans"/>
              </a:rPr>
              <a:t>Cloud security entails securing cloud environments against unauthorized use/access, distributed denial of service (DDOS) attacks, hackers, malware, and other risks. </a:t>
            </a:r>
            <a:endParaRPr b="0" i="0" sz="1900" u="none" cap="none" strike="noStrike">
              <a:solidFill>
                <a:schemeClr val="dk1"/>
              </a:solidFill>
              <a:latin typeface="Fira Sans"/>
              <a:ea typeface="Fira Sans"/>
              <a:cs typeface="Fira Sans"/>
              <a:sym typeface="Fira Sans"/>
            </a:endParaRPr>
          </a:p>
          <a:p>
            <a:pPr indent="-349250" lvl="0" marL="457200" marR="0" rtl="0" algn="l">
              <a:lnSpc>
                <a:spcPct val="115000"/>
              </a:lnSpc>
              <a:spcBef>
                <a:spcPts val="0"/>
              </a:spcBef>
              <a:spcAft>
                <a:spcPts val="0"/>
              </a:spcAft>
              <a:buClr>
                <a:schemeClr val="dk1"/>
              </a:buClr>
              <a:buSzPts val="1900"/>
              <a:buFont typeface="Fira Sans"/>
              <a:buChar char="●"/>
            </a:pPr>
            <a:r>
              <a:rPr b="0" i="0" lang="en" sz="1900" u="none" cap="none" strike="noStrike">
                <a:solidFill>
                  <a:schemeClr val="dk1"/>
                </a:solidFill>
                <a:latin typeface="Fira Sans"/>
                <a:ea typeface="Fira Sans"/>
                <a:cs typeface="Fira Sans"/>
                <a:sym typeface="Fira Sans"/>
              </a:rPr>
              <a:t>Cloud-based security, refers to the software as a service (SaaS) delivery model of security services, which are hosted in the cloud rather than deployed via on-premise hardware or software.</a:t>
            </a:r>
            <a:endParaRPr b="0" i="0" sz="1500" u="none" cap="none" strike="noStrike">
              <a:solidFill>
                <a:schemeClr val="dk1"/>
              </a:solidFill>
              <a:latin typeface="Fira Sans"/>
              <a:ea typeface="Fira Sans"/>
              <a:cs typeface="Fira Sans"/>
              <a:sym typeface="Fira Sans"/>
            </a:endParaRPr>
          </a:p>
        </p:txBody>
      </p:sp>
      <p:sp>
        <p:nvSpPr>
          <p:cNvPr id="96" name="Google Shape;96;p17"/>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highlight>
                <a:srgbClr val="FFFFFF"/>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4" name="Shape 624"/>
        <p:cNvGrpSpPr/>
        <p:nvPr/>
      </p:nvGrpSpPr>
      <p:grpSpPr>
        <a:xfrm>
          <a:off x="0" y="0"/>
          <a:ext cx="0" cy="0"/>
          <a:chOff x="0" y="0"/>
          <a:chExt cx="0" cy="0"/>
        </a:xfrm>
      </p:grpSpPr>
      <p:sp>
        <p:nvSpPr>
          <p:cNvPr id="625" name="Google Shape;625;p62"/>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26" name="Google Shape;626;p62"/>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627" name="Google Shape;627;p62"/>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8" name="Google Shape;628;p62"/>
          <p:cNvPicPr preferRelativeResize="0"/>
          <p:nvPr/>
        </p:nvPicPr>
        <p:blipFill rotWithShape="1">
          <a:blip r:embed="rId3">
            <a:alphaModFix/>
          </a:blip>
          <a:srcRect b="7062" l="0" r="0" t="0"/>
          <a:stretch/>
        </p:blipFill>
        <p:spPr>
          <a:xfrm>
            <a:off x="288950" y="283325"/>
            <a:ext cx="8629824" cy="4511449"/>
          </a:xfrm>
          <a:prstGeom prst="rect">
            <a:avLst/>
          </a:prstGeom>
          <a:noFill/>
          <a:ln>
            <a:noFill/>
          </a:ln>
        </p:spPr>
      </p:pic>
      <p:sp>
        <p:nvSpPr>
          <p:cNvPr id="629" name="Google Shape;629;p62"/>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3" name="Shape 633"/>
        <p:cNvGrpSpPr/>
        <p:nvPr/>
      </p:nvGrpSpPr>
      <p:grpSpPr>
        <a:xfrm>
          <a:off x="0" y="0"/>
          <a:ext cx="0" cy="0"/>
          <a:chOff x="0" y="0"/>
          <a:chExt cx="0" cy="0"/>
        </a:xfrm>
      </p:grpSpPr>
      <p:sp>
        <p:nvSpPr>
          <p:cNvPr id="634" name="Google Shape;634;p63"/>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35" name="Google Shape;635;p63"/>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636" name="Google Shape;636;p63"/>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7" name="Google Shape;637;p63"/>
          <p:cNvPicPr preferRelativeResize="0"/>
          <p:nvPr/>
        </p:nvPicPr>
        <p:blipFill rotWithShape="1">
          <a:blip r:embed="rId3">
            <a:alphaModFix/>
          </a:blip>
          <a:srcRect b="7200" l="0" r="0" t="0"/>
          <a:stretch/>
        </p:blipFill>
        <p:spPr>
          <a:xfrm>
            <a:off x="265150" y="276825"/>
            <a:ext cx="8613677" cy="4496175"/>
          </a:xfrm>
          <a:prstGeom prst="rect">
            <a:avLst/>
          </a:prstGeom>
          <a:noFill/>
          <a:ln>
            <a:noFill/>
          </a:ln>
        </p:spPr>
      </p:pic>
      <p:sp>
        <p:nvSpPr>
          <p:cNvPr id="638" name="Google Shape;638;p63"/>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2" name="Shape 642"/>
        <p:cNvGrpSpPr/>
        <p:nvPr/>
      </p:nvGrpSpPr>
      <p:grpSpPr>
        <a:xfrm>
          <a:off x="0" y="0"/>
          <a:ext cx="0" cy="0"/>
          <a:chOff x="0" y="0"/>
          <a:chExt cx="0" cy="0"/>
        </a:xfrm>
      </p:grpSpPr>
      <p:sp>
        <p:nvSpPr>
          <p:cNvPr id="643" name="Google Shape;643;p64"/>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44" name="Google Shape;644;p64"/>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645" name="Google Shape;645;p64"/>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6" name="Google Shape;646;p64"/>
          <p:cNvPicPr preferRelativeResize="0"/>
          <p:nvPr/>
        </p:nvPicPr>
        <p:blipFill rotWithShape="1">
          <a:blip r:embed="rId3">
            <a:alphaModFix/>
          </a:blip>
          <a:srcRect b="7347" l="0" r="0" t="0"/>
          <a:stretch/>
        </p:blipFill>
        <p:spPr>
          <a:xfrm>
            <a:off x="426687" y="511750"/>
            <a:ext cx="8290627" cy="4320950"/>
          </a:xfrm>
          <a:prstGeom prst="rect">
            <a:avLst/>
          </a:prstGeom>
          <a:noFill/>
          <a:ln>
            <a:noFill/>
          </a:ln>
        </p:spPr>
      </p:pic>
      <p:sp>
        <p:nvSpPr>
          <p:cNvPr id="647" name="Google Shape;647;p64"/>
          <p:cNvSpPr txBox="1"/>
          <p:nvPr/>
        </p:nvSpPr>
        <p:spPr>
          <a:xfrm>
            <a:off x="835475" y="-42350"/>
            <a:ext cx="76536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Fira Sans"/>
                <a:ea typeface="Fira Sans"/>
                <a:cs typeface="Fira Sans"/>
                <a:sym typeface="Fira Sans"/>
              </a:rPr>
              <a:t>Output</a:t>
            </a:r>
            <a:endParaRPr b="1" i="0" sz="2400" u="none" cap="none" strike="noStrike">
              <a:solidFill>
                <a:srgbClr val="FFFFFF"/>
              </a:solidFill>
              <a:latin typeface="Fira Sans"/>
              <a:ea typeface="Fira Sans"/>
              <a:cs typeface="Fira Sans"/>
              <a:sym typeface="Fira Sans"/>
            </a:endParaRPr>
          </a:p>
        </p:txBody>
      </p:sp>
      <p:sp>
        <p:nvSpPr>
          <p:cNvPr id="648" name="Google Shape;648;p64"/>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52" name="Shape 652"/>
        <p:cNvGrpSpPr/>
        <p:nvPr/>
      </p:nvGrpSpPr>
      <p:grpSpPr>
        <a:xfrm>
          <a:off x="0" y="0"/>
          <a:ext cx="0" cy="0"/>
          <a:chOff x="0" y="0"/>
          <a:chExt cx="0" cy="0"/>
        </a:xfrm>
      </p:grpSpPr>
      <p:sp>
        <p:nvSpPr>
          <p:cNvPr id="653" name="Google Shape;653;p65"/>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54" name="Google Shape;654;p65"/>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655" name="Google Shape;655;p65"/>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6" name="Google Shape;656;p65"/>
          <p:cNvPicPr preferRelativeResize="0"/>
          <p:nvPr/>
        </p:nvPicPr>
        <p:blipFill rotWithShape="1">
          <a:blip r:embed="rId3">
            <a:alphaModFix/>
          </a:blip>
          <a:srcRect b="7200" l="-260" r="258" t="0"/>
          <a:stretch/>
        </p:blipFill>
        <p:spPr>
          <a:xfrm>
            <a:off x="433650" y="558877"/>
            <a:ext cx="8229600" cy="4295697"/>
          </a:xfrm>
          <a:prstGeom prst="rect">
            <a:avLst/>
          </a:prstGeom>
          <a:noFill/>
          <a:ln>
            <a:noFill/>
          </a:ln>
        </p:spPr>
      </p:pic>
      <p:sp>
        <p:nvSpPr>
          <p:cNvPr id="657" name="Google Shape;657;p65"/>
          <p:cNvSpPr txBox="1"/>
          <p:nvPr/>
        </p:nvSpPr>
        <p:spPr>
          <a:xfrm>
            <a:off x="457675" y="0"/>
            <a:ext cx="81876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en" sz="2400" u="none" cap="none" strike="noStrike">
                <a:solidFill>
                  <a:srgbClr val="FFFFFF"/>
                </a:solidFill>
                <a:latin typeface="Fira Sans"/>
                <a:ea typeface="Fira Sans"/>
                <a:cs typeface="Fira Sans"/>
                <a:sym typeface="Fira Sans"/>
              </a:rPr>
              <a:t>Generation of DNA based Mealy machine (DNAMM)</a:t>
            </a:r>
            <a:endParaRPr b="0" i="0" sz="2800" u="none" cap="none" strike="noStrike">
              <a:solidFill>
                <a:srgbClr val="FFFFFF"/>
              </a:solidFill>
              <a:latin typeface="Fira Sans"/>
              <a:ea typeface="Fira Sans"/>
              <a:cs typeface="Fira Sans"/>
              <a:sym typeface="Fira Sans"/>
            </a:endParaRPr>
          </a:p>
        </p:txBody>
      </p:sp>
      <p:sp>
        <p:nvSpPr>
          <p:cNvPr id="658" name="Google Shape;658;p6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2" name="Shape 662"/>
        <p:cNvGrpSpPr/>
        <p:nvPr/>
      </p:nvGrpSpPr>
      <p:grpSpPr>
        <a:xfrm>
          <a:off x="0" y="0"/>
          <a:ext cx="0" cy="0"/>
          <a:chOff x="0" y="0"/>
          <a:chExt cx="0" cy="0"/>
        </a:xfrm>
      </p:grpSpPr>
      <p:sp>
        <p:nvSpPr>
          <p:cNvPr id="663" name="Google Shape;663;p66"/>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64" name="Google Shape;664;p66"/>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665" name="Google Shape;665;p66"/>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6" name="Google Shape;666;p66"/>
          <p:cNvPicPr preferRelativeResize="0"/>
          <p:nvPr/>
        </p:nvPicPr>
        <p:blipFill rotWithShape="1">
          <a:blip r:embed="rId3">
            <a:alphaModFix/>
          </a:blip>
          <a:srcRect b="7062" l="0" r="0" t="0"/>
          <a:stretch/>
        </p:blipFill>
        <p:spPr>
          <a:xfrm>
            <a:off x="316025" y="346838"/>
            <a:ext cx="8511950" cy="4449824"/>
          </a:xfrm>
          <a:prstGeom prst="rect">
            <a:avLst/>
          </a:prstGeom>
          <a:noFill/>
          <a:ln>
            <a:noFill/>
          </a:ln>
        </p:spPr>
      </p:pic>
      <p:sp>
        <p:nvSpPr>
          <p:cNvPr id="667" name="Google Shape;667;p66"/>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1" name="Shape 671"/>
        <p:cNvGrpSpPr/>
        <p:nvPr/>
      </p:nvGrpSpPr>
      <p:grpSpPr>
        <a:xfrm>
          <a:off x="0" y="0"/>
          <a:ext cx="0" cy="0"/>
          <a:chOff x="0" y="0"/>
          <a:chExt cx="0" cy="0"/>
        </a:xfrm>
      </p:grpSpPr>
      <p:sp>
        <p:nvSpPr>
          <p:cNvPr id="672" name="Google Shape;672;p67"/>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73" name="Google Shape;673;p67"/>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674" name="Google Shape;674;p67"/>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5" name="Google Shape;675;p67"/>
          <p:cNvPicPr preferRelativeResize="0"/>
          <p:nvPr/>
        </p:nvPicPr>
        <p:blipFill rotWithShape="1">
          <a:blip r:embed="rId3">
            <a:alphaModFix/>
          </a:blip>
          <a:srcRect b="7200" l="0" r="0" t="0"/>
          <a:stretch/>
        </p:blipFill>
        <p:spPr>
          <a:xfrm>
            <a:off x="213862" y="309175"/>
            <a:ext cx="8669174" cy="4525149"/>
          </a:xfrm>
          <a:prstGeom prst="rect">
            <a:avLst/>
          </a:prstGeom>
          <a:noFill/>
          <a:ln>
            <a:noFill/>
          </a:ln>
        </p:spPr>
      </p:pic>
      <p:sp>
        <p:nvSpPr>
          <p:cNvPr id="676" name="Google Shape;676;p67"/>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0" name="Shape 680"/>
        <p:cNvGrpSpPr/>
        <p:nvPr/>
      </p:nvGrpSpPr>
      <p:grpSpPr>
        <a:xfrm>
          <a:off x="0" y="0"/>
          <a:ext cx="0" cy="0"/>
          <a:chOff x="0" y="0"/>
          <a:chExt cx="0" cy="0"/>
        </a:xfrm>
      </p:grpSpPr>
      <p:sp>
        <p:nvSpPr>
          <p:cNvPr id="681" name="Google Shape;681;p68"/>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82" name="Google Shape;682;p68"/>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683" name="Google Shape;683;p68"/>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68"/>
          <p:cNvPicPr preferRelativeResize="0"/>
          <p:nvPr/>
        </p:nvPicPr>
        <p:blipFill rotWithShape="1">
          <a:blip r:embed="rId3">
            <a:alphaModFix/>
          </a:blip>
          <a:srcRect b="7200" l="0" r="0" t="0"/>
          <a:stretch/>
        </p:blipFill>
        <p:spPr>
          <a:xfrm>
            <a:off x="433650" y="556964"/>
            <a:ext cx="8229600" cy="4295711"/>
          </a:xfrm>
          <a:prstGeom prst="rect">
            <a:avLst/>
          </a:prstGeom>
          <a:noFill/>
          <a:ln>
            <a:noFill/>
          </a:ln>
        </p:spPr>
      </p:pic>
      <p:sp>
        <p:nvSpPr>
          <p:cNvPr id="685" name="Google Shape;685;p68"/>
          <p:cNvSpPr txBox="1"/>
          <p:nvPr/>
        </p:nvSpPr>
        <p:spPr>
          <a:xfrm>
            <a:off x="225225" y="0"/>
            <a:ext cx="85797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Fira Sans"/>
                <a:ea typeface="Fira Sans"/>
                <a:cs typeface="Fira Sans"/>
                <a:sym typeface="Fira Sans"/>
              </a:rPr>
              <a:t>Output</a:t>
            </a:r>
            <a:endParaRPr b="1" i="0" sz="2400" u="none" cap="none" strike="noStrike">
              <a:solidFill>
                <a:srgbClr val="FFFFFF"/>
              </a:solidFill>
              <a:latin typeface="Fira Sans"/>
              <a:ea typeface="Fira Sans"/>
              <a:cs typeface="Fira Sans"/>
              <a:sym typeface="Fira Sans"/>
            </a:endParaRPr>
          </a:p>
        </p:txBody>
      </p:sp>
      <p:sp>
        <p:nvSpPr>
          <p:cNvPr id="686" name="Google Shape;686;p68"/>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90" name="Shape 690"/>
        <p:cNvGrpSpPr/>
        <p:nvPr/>
      </p:nvGrpSpPr>
      <p:grpSpPr>
        <a:xfrm>
          <a:off x="0" y="0"/>
          <a:ext cx="0" cy="0"/>
          <a:chOff x="0" y="0"/>
          <a:chExt cx="0" cy="0"/>
        </a:xfrm>
      </p:grpSpPr>
      <p:sp>
        <p:nvSpPr>
          <p:cNvPr id="691" name="Google Shape;691;p69"/>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92" name="Google Shape;692;p69"/>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693" name="Google Shape;693;p69"/>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4" name="Google Shape;694;p69"/>
          <p:cNvPicPr preferRelativeResize="0"/>
          <p:nvPr/>
        </p:nvPicPr>
        <p:blipFill rotWithShape="1">
          <a:blip r:embed="rId3">
            <a:alphaModFix/>
          </a:blip>
          <a:srcRect b="7347" l="0" r="0" t="0"/>
          <a:stretch/>
        </p:blipFill>
        <p:spPr>
          <a:xfrm>
            <a:off x="399069" y="484125"/>
            <a:ext cx="8415658" cy="4386126"/>
          </a:xfrm>
          <a:prstGeom prst="rect">
            <a:avLst/>
          </a:prstGeom>
          <a:noFill/>
          <a:ln>
            <a:noFill/>
          </a:ln>
        </p:spPr>
      </p:pic>
      <p:sp>
        <p:nvSpPr>
          <p:cNvPr id="695" name="Google Shape;695;p69"/>
          <p:cNvSpPr txBox="1"/>
          <p:nvPr/>
        </p:nvSpPr>
        <p:spPr>
          <a:xfrm>
            <a:off x="419400" y="-36300"/>
            <a:ext cx="82581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Fira Sans"/>
                <a:ea typeface="Fira Sans"/>
                <a:cs typeface="Fira Sans"/>
                <a:sym typeface="Fira Sans"/>
              </a:rPr>
              <a:t>Encryption</a:t>
            </a:r>
            <a:endParaRPr b="1" i="0" sz="2400" u="none" cap="none" strike="noStrike">
              <a:solidFill>
                <a:srgbClr val="FFFFFF"/>
              </a:solidFill>
              <a:latin typeface="Fira Sans"/>
              <a:ea typeface="Fira Sans"/>
              <a:cs typeface="Fira Sans"/>
              <a:sym typeface="Fira Sans"/>
            </a:endParaRPr>
          </a:p>
        </p:txBody>
      </p:sp>
      <p:sp>
        <p:nvSpPr>
          <p:cNvPr id="696" name="Google Shape;696;p69"/>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00" name="Shape 700"/>
        <p:cNvGrpSpPr/>
        <p:nvPr/>
      </p:nvGrpSpPr>
      <p:grpSpPr>
        <a:xfrm>
          <a:off x="0" y="0"/>
          <a:ext cx="0" cy="0"/>
          <a:chOff x="0" y="0"/>
          <a:chExt cx="0" cy="0"/>
        </a:xfrm>
      </p:grpSpPr>
      <p:sp>
        <p:nvSpPr>
          <p:cNvPr id="701" name="Google Shape;701;p70"/>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02" name="Google Shape;702;p70"/>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03" name="Google Shape;703;p70"/>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4" name="Google Shape;704;p70"/>
          <p:cNvPicPr preferRelativeResize="0"/>
          <p:nvPr/>
        </p:nvPicPr>
        <p:blipFill rotWithShape="1">
          <a:blip r:embed="rId3">
            <a:alphaModFix/>
          </a:blip>
          <a:srcRect b="7347" l="0" r="0" t="0"/>
          <a:stretch/>
        </p:blipFill>
        <p:spPr>
          <a:xfrm>
            <a:off x="250637" y="319525"/>
            <a:ext cx="8642726" cy="4504451"/>
          </a:xfrm>
          <a:prstGeom prst="rect">
            <a:avLst/>
          </a:prstGeom>
          <a:noFill/>
          <a:ln>
            <a:noFill/>
          </a:ln>
        </p:spPr>
      </p:pic>
      <p:sp>
        <p:nvSpPr>
          <p:cNvPr id="705" name="Google Shape;705;p70"/>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09" name="Shape 709"/>
        <p:cNvGrpSpPr/>
        <p:nvPr/>
      </p:nvGrpSpPr>
      <p:grpSpPr>
        <a:xfrm>
          <a:off x="0" y="0"/>
          <a:ext cx="0" cy="0"/>
          <a:chOff x="0" y="0"/>
          <a:chExt cx="0" cy="0"/>
        </a:xfrm>
      </p:grpSpPr>
      <p:sp>
        <p:nvSpPr>
          <p:cNvPr id="710" name="Google Shape;710;p71"/>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11" name="Google Shape;711;p71"/>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12" name="Google Shape;712;p71"/>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3" name="Google Shape;713;p71"/>
          <p:cNvPicPr preferRelativeResize="0"/>
          <p:nvPr/>
        </p:nvPicPr>
        <p:blipFill rotWithShape="1">
          <a:blip r:embed="rId3">
            <a:alphaModFix/>
          </a:blip>
          <a:srcRect b="7200" l="0" r="0" t="0"/>
          <a:stretch/>
        </p:blipFill>
        <p:spPr>
          <a:xfrm>
            <a:off x="243375" y="312288"/>
            <a:ext cx="8657251" cy="4518925"/>
          </a:xfrm>
          <a:prstGeom prst="rect">
            <a:avLst/>
          </a:prstGeom>
          <a:noFill/>
          <a:ln>
            <a:noFill/>
          </a:ln>
        </p:spPr>
      </p:pic>
      <p:sp>
        <p:nvSpPr>
          <p:cNvPr id="714" name="Google Shape;714;p71"/>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0" name="Shape 100"/>
        <p:cNvGrpSpPr/>
        <p:nvPr/>
      </p:nvGrpSpPr>
      <p:grpSpPr>
        <a:xfrm>
          <a:off x="0" y="0"/>
          <a:ext cx="0" cy="0"/>
          <a:chOff x="0" y="0"/>
          <a:chExt cx="0" cy="0"/>
        </a:xfrm>
      </p:grpSpPr>
      <p:sp>
        <p:nvSpPr>
          <p:cNvPr id="101" name="Google Shape;101;p18"/>
          <p:cNvSpPr txBox="1"/>
          <p:nvPr/>
        </p:nvSpPr>
        <p:spPr>
          <a:xfrm>
            <a:off x="512850" y="196125"/>
            <a:ext cx="81183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Fira Sans"/>
                <a:ea typeface="Fira Sans"/>
                <a:cs typeface="Fira Sans"/>
                <a:sym typeface="Fira Sans"/>
              </a:rPr>
              <a:t>The Importance of Confidentiality </a:t>
            </a:r>
            <a:endParaRPr b="1" i="0" sz="3600" u="none" cap="none" strike="noStrike">
              <a:solidFill>
                <a:srgbClr val="FFFFFF"/>
              </a:solidFill>
              <a:latin typeface="Fira Sans"/>
              <a:ea typeface="Fira Sans"/>
              <a:cs typeface="Fira Sans"/>
              <a:sym typeface="Fira Sans"/>
            </a:endParaRPr>
          </a:p>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Fira Sans"/>
                <a:ea typeface="Fira Sans"/>
                <a:cs typeface="Fira Sans"/>
                <a:sym typeface="Fira Sans"/>
              </a:rPr>
              <a:t>in Cloud Computing </a:t>
            </a:r>
            <a:endParaRPr b="1" i="0" sz="3600" u="none" cap="none" strike="noStrike">
              <a:solidFill>
                <a:srgbClr val="FFFFFF"/>
              </a:solidFill>
              <a:latin typeface="Fira Sans"/>
              <a:ea typeface="Fira Sans"/>
              <a:cs typeface="Fira Sans"/>
              <a:sym typeface="Fira Sans"/>
            </a:endParaRPr>
          </a:p>
        </p:txBody>
      </p:sp>
      <p:sp>
        <p:nvSpPr>
          <p:cNvPr id="102" name="Google Shape;102;p18"/>
          <p:cNvSpPr/>
          <p:nvPr/>
        </p:nvSpPr>
        <p:spPr>
          <a:xfrm>
            <a:off x="559800" y="1459400"/>
            <a:ext cx="8024400" cy="3221700"/>
          </a:xfrm>
          <a:prstGeom prst="rect">
            <a:avLst/>
          </a:prstGeom>
          <a:solidFill>
            <a:srgbClr val="EC3A3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49250" lvl="0" marL="457200" marR="0" rtl="0" algn="l">
              <a:lnSpc>
                <a:spcPct val="100000"/>
              </a:lnSpc>
              <a:spcBef>
                <a:spcPts val="0"/>
              </a:spcBef>
              <a:spcAft>
                <a:spcPts val="0"/>
              </a:spcAft>
              <a:buClr>
                <a:schemeClr val="dk1"/>
              </a:buClr>
              <a:buSzPts val="1900"/>
              <a:buFont typeface="Fira Sans"/>
              <a:buChar char="●"/>
            </a:pPr>
            <a:r>
              <a:rPr b="0" i="0" lang="en" sz="1900" u="none" cap="none" strike="noStrike">
                <a:solidFill>
                  <a:schemeClr val="dk1"/>
                </a:solidFill>
                <a:latin typeface="Fira Sans"/>
                <a:ea typeface="Fira Sans"/>
                <a:cs typeface="Fira Sans"/>
                <a:sym typeface="Fira Sans"/>
              </a:rPr>
              <a:t>Cloud computing can be used to move data from on-premises IT infrastructure to a more flexible and modern public cloud platform. Confidential computing is when data encryption at rest and in transit with exclusive control of keys is combined with cloud computing for sensitive workloads.</a:t>
            </a:r>
            <a:endParaRPr b="0" i="0" sz="1900" u="none" cap="none" strike="noStrike">
              <a:solidFill>
                <a:schemeClr val="dk1"/>
              </a:solidFill>
              <a:latin typeface="Fira Sans"/>
              <a:ea typeface="Fira Sans"/>
              <a:cs typeface="Fira Sans"/>
              <a:sym typeface="Fira Sans"/>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Fira Sans"/>
              <a:ea typeface="Fira Sans"/>
              <a:cs typeface="Fira Sans"/>
              <a:sym typeface="Fira Sans"/>
            </a:endParaRPr>
          </a:p>
          <a:p>
            <a:pPr indent="-349250" lvl="0" marL="457200" marR="0" rtl="0" algn="l">
              <a:lnSpc>
                <a:spcPct val="100000"/>
              </a:lnSpc>
              <a:spcBef>
                <a:spcPts val="0"/>
              </a:spcBef>
              <a:spcAft>
                <a:spcPts val="0"/>
              </a:spcAft>
              <a:buClr>
                <a:schemeClr val="dk1"/>
              </a:buClr>
              <a:buSzPts val="1900"/>
              <a:buFont typeface="Arial"/>
              <a:buChar char="●"/>
            </a:pPr>
            <a:r>
              <a:rPr b="0" i="0" lang="en" sz="1900" u="none" cap="none" strike="noStrike">
                <a:solidFill>
                  <a:schemeClr val="dk1"/>
                </a:solidFill>
                <a:latin typeface="Fira Sans"/>
                <a:ea typeface="Fira Sans"/>
                <a:cs typeface="Fira Sans"/>
                <a:sym typeface="Fira Sans"/>
              </a:rPr>
              <a:t>It can also be used by companies to collaborate securely with partners on new cloud solutions. For example, one company's team can combine its sensitive data with another company's proprietary calculations to create new solutions</a:t>
            </a:r>
            <a:r>
              <a:rPr b="0" i="0" lang="en" sz="1900" u="none" cap="none" strike="noStrike">
                <a:solidFill>
                  <a:schemeClr val="dk1"/>
                </a:solidFill>
                <a:latin typeface="Arial"/>
                <a:ea typeface="Arial"/>
                <a:cs typeface="Arial"/>
                <a:sym typeface="Arial"/>
              </a:rPr>
              <a:t>.</a:t>
            </a:r>
            <a:endParaRPr b="0" i="0" sz="25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52525"/>
              </a:solidFill>
              <a:latin typeface="Arial"/>
              <a:ea typeface="Arial"/>
              <a:cs typeface="Arial"/>
              <a:sym typeface="Arial"/>
            </a:endParaRPr>
          </a:p>
        </p:txBody>
      </p:sp>
      <p:sp>
        <p:nvSpPr>
          <p:cNvPr id="103" name="Google Shape;103;p18"/>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18" name="Shape 718"/>
        <p:cNvGrpSpPr/>
        <p:nvPr/>
      </p:nvGrpSpPr>
      <p:grpSpPr>
        <a:xfrm>
          <a:off x="0" y="0"/>
          <a:ext cx="0" cy="0"/>
          <a:chOff x="0" y="0"/>
          <a:chExt cx="0" cy="0"/>
        </a:xfrm>
      </p:grpSpPr>
      <p:sp>
        <p:nvSpPr>
          <p:cNvPr id="719" name="Google Shape;719;p72"/>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20" name="Google Shape;720;p72"/>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21" name="Google Shape;721;p72"/>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2" name="Google Shape;722;p72"/>
          <p:cNvPicPr preferRelativeResize="0"/>
          <p:nvPr/>
        </p:nvPicPr>
        <p:blipFill rotWithShape="1">
          <a:blip r:embed="rId3">
            <a:alphaModFix/>
          </a:blip>
          <a:srcRect b="7200" l="0" r="0" t="0"/>
          <a:stretch/>
        </p:blipFill>
        <p:spPr>
          <a:xfrm>
            <a:off x="272188" y="327330"/>
            <a:ext cx="8599627" cy="4488845"/>
          </a:xfrm>
          <a:prstGeom prst="rect">
            <a:avLst/>
          </a:prstGeom>
          <a:noFill/>
          <a:ln>
            <a:noFill/>
          </a:ln>
        </p:spPr>
      </p:pic>
      <p:sp>
        <p:nvSpPr>
          <p:cNvPr id="723" name="Google Shape;723;p72"/>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27" name="Shape 727"/>
        <p:cNvGrpSpPr/>
        <p:nvPr/>
      </p:nvGrpSpPr>
      <p:grpSpPr>
        <a:xfrm>
          <a:off x="0" y="0"/>
          <a:ext cx="0" cy="0"/>
          <a:chOff x="0" y="0"/>
          <a:chExt cx="0" cy="0"/>
        </a:xfrm>
      </p:grpSpPr>
      <p:sp>
        <p:nvSpPr>
          <p:cNvPr id="728" name="Google Shape;728;p73"/>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29" name="Google Shape;729;p73"/>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30" name="Google Shape;730;p73"/>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1" name="Google Shape;731;p73"/>
          <p:cNvPicPr preferRelativeResize="0"/>
          <p:nvPr/>
        </p:nvPicPr>
        <p:blipFill rotWithShape="1">
          <a:blip r:embed="rId3">
            <a:alphaModFix/>
          </a:blip>
          <a:srcRect b="6923" l="0" r="0" t="0"/>
          <a:stretch/>
        </p:blipFill>
        <p:spPr>
          <a:xfrm>
            <a:off x="241625" y="316825"/>
            <a:ext cx="8613648" cy="4509851"/>
          </a:xfrm>
          <a:prstGeom prst="rect">
            <a:avLst/>
          </a:prstGeom>
          <a:noFill/>
          <a:ln>
            <a:noFill/>
          </a:ln>
        </p:spPr>
      </p:pic>
      <p:sp>
        <p:nvSpPr>
          <p:cNvPr id="732" name="Google Shape;732;p73"/>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36" name="Shape 736"/>
        <p:cNvGrpSpPr/>
        <p:nvPr/>
      </p:nvGrpSpPr>
      <p:grpSpPr>
        <a:xfrm>
          <a:off x="0" y="0"/>
          <a:ext cx="0" cy="0"/>
          <a:chOff x="0" y="0"/>
          <a:chExt cx="0" cy="0"/>
        </a:xfrm>
      </p:grpSpPr>
      <p:sp>
        <p:nvSpPr>
          <p:cNvPr id="737" name="Google Shape;737;p74"/>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38" name="Google Shape;738;p74"/>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39" name="Google Shape;739;p74"/>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74"/>
          <p:cNvPicPr preferRelativeResize="0"/>
          <p:nvPr/>
        </p:nvPicPr>
        <p:blipFill rotWithShape="1">
          <a:blip r:embed="rId3">
            <a:alphaModFix/>
          </a:blip>
          <a:srcRect b="7200" l="0" r="0" t="0"/>
          <a:stretch/>
        </p:blipFill>
        <p:spPr>
          <a:xfrm>
            <a:off x="329338" y="357161"/>
            <a:ext cx="8485325" cy="4429188"/>
          </a:xfrm>
          <a:prstGeom prst="rect">
            <a:avLst/>
          </a:prstGeom>
          <a:noFill/>
          <a:ln>
            <a:noFill/>
          </a:ln>
        </p:spPr>
      </p:pic>
      <p:sp>
        <p:nvSpPr>
          <p:cNvPr id="741" name="Google Shape;741;p74"/>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45" name="Shape 745"/>
        <p:cNvGrpSpPr/>
        <p:nvPr/>
      </p:nvGrpSpPr>
      <p:grpSpPr>
        <a:xfrm>
          <a:off x="0" y="0"/>
          <a:ext cx="0" cy="0"/>
          <a:chOff x="0" y="0"/>
          <a:chExt cx="0" cy="0"/>
        </a:xfrm>
      </p:grpSpPr>
      <p:sp>
        <p:nvSpPr>
          <p:cNvPr id="746" name="Google Shape;746;p75"/>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47" name="Google Shape;747;p75"/>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48" name="Google Shape;748;p75"/>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9" name="Google Shape;749;p75"/>
          <p:cNvPicPr preferRelativeResize="0"/>
          <p:nvPr/>
        </p:nvPicPr>
        <p:blipFill rotWithShape="1">
          <a:blip r:embed="rId3">
            <a:alphaModFix/>
          </a:blip>
          <a:srcRect b="7200" l="0" r="0" t="0"/>
          <a:stretch/>
        </p:blipFill>
        <p:spPr>
          <a:xfrm>
            <a:off x="283338" y="333150"/>
            <a:ext cx="8577326" cy="4477199"/>
          </a:xfrm>
          <a:prstGeom prst="rect">
            <a:avLst/>
          </a:prstGeom>
          <a:noFill/>
          <a:ln>
            <a:noFill/>
          </a:ln>
        </p:spPr>
      </p:pic>
      <p:sp>
        <p:nvSpPr>
          <p:cNvPr id="750" name="Google Shape;750;p7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4" name="Shape 754"/>
        <p:cNvGrpSpPr/>
        <p:nvPr/>
      </p:nvGrpSpPr>
      <p:grpSpPr>
        <a:xfrm>
          <a:off x="0" y="0"/>
          <a:ext cx="0" cy="0"/>
          <a:chOff x="0" y="0"/>
          <a:chExt cx="0" cy="0"/>
        </a:xfrm>
      </p:grpSpPr>
      <p:sp>
        <p:nvSpPr>
          <p:cNvPr id="755" name="Google Shape;755;p76"/>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56" name="Google Shape;756;p76"/>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57" name="Google Shape;757;p76"/>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8" name="Google Shape;758;p76"/>
          <p:cNvPicPr preferRelativeResize="0"/>
          <p:nvPr/>
        </p:nvPicPr>
        <p:blipFill rotWithShape="1">
          <a:blip r:embed="rId3">
            <a:alphaModFix/>
          </a:blip>
          <a:srcRect b="7062" l="0" r="0" t="0"/>
          <a:stretch/>
        </p:blipFill>
        <p:spPr>
          <a:xfrm>
            <a:off x="334147" y="356300"/>
            <a:ext cx="8475715" cy="4430900"/>
          </a:xfrm>
          <a:prstGeom prst="rect">
            <a:avLst/>
          </a:prstGeom>
          <a:noFill/>
          <a:ln>
            <a:noFill/>
          </a:ln>
        </p:spPr>
      </p:pic>
      <p:sp>
        <p:nvSpPr>
          <p:cNvPr id="759" name="Google Shape;759;p76"/>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63" name="Shape 763"/>
        <p:cNvGrpSpPr/>
        <p:nvPr/>
      </p:nvGrpSpPr>
      <p:grpSpPr>
        <a:xfrm>
          <a:off x="0" y="0"/>
          <a:ext cx="0" cy="0"/>
          <a:chOff x="0" y="0"/>
          <a:chExt cx="0" cy="0"/>
        </a:xfrm>
      </p:grpSpPr>
      <p:sp>
        <p:nvSpPr>
          <p:cNvPr id="764" name="Google Shape;764;p77"/>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65" name="Google Shape;765;p77"/>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66" name="Google Shape;766;p77"/>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77"/>
          <p:cNvPicPr preferRelativeResize="0"/>
          <p:nvPr/>
        </p:nvPicPr>
        <p:blipFill rotWithShape="1">
          <a:blip r:embed="rId3">
            <a:alphaModFix/>
          </a:blip>
          <a:srcRect b="7062" l="0" r="0" t="0"/>
          <a:stretch/>
        </p:blipFill>
        <p:spPr>
          <a:xfrm>
            <a:off x="357613" y="380888"/>
            <a:ext cx="8381674" cy="4381725"/>
          </a:xfrm>
          <a:prstGeom prst="rect">
            <a:avLst/>
          </a:prstGeom>
          <a:noFill/>
          <a:ln>
            <a:noFill/>
          </a:ln>
        </p:spPr>
      </p:pic>
      <p:sp>
        <p:nvSpPr>
          <p:cNvPr id="768" name="Google Shape;768;p77"/>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72" name="Shape 772"/>
        <p:cNvGrpSpPr/>
        <p:nvPr/>
      </p:nvGrpSpPr>
      <p:grpSpPr>
        <a:xfrm>
          <a:off x="0" y="0"/>
          <a:ext cx="0" cy="0"/>
          <a:chOff x="0" y="0"/>
          <a:chExt cx="0" cy="0"/>
        </a:xfrm>
      </p:grpSpPr>
      <p:sp>
        <p:nvSpPr>
          <p:cNvPr id="773" name="Google Shape;773;p78"/>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74" name="Google Shape;774;p78"/>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75" name="Google Shape;775;p78"/>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6" name="Google Shape;776;p78"/>
          <p:cNvPicPr preferRelativeResize="0"/>
          <p:nvPr/>
        </p:nvPicPr>
        <p:blipFill rotWithShape="1">
          <a:blip r:embed="rId3">
            <a:alphaModFix/>
          </a:blip>
          <a:srcRect b="7200" l="0" r="0" t="0"/>
          <a:stretch/>
        </p:blipFill>
        <p:spPr>
          <a:xfrm>
            <a:off x="337813" y="361588"/>
            <a:ext cx="8468376" cy="4420324"/>
          </a:xfrm>
          <a:prstGeom prst="rect">
            <a:avLst/>
          </a:prstGeom>
          <a:noFill/>
          <a:ln>
            <a:noFill/>
          </a:ln>
        </p:spPr>
      </p:pic>
      <p:sp>
        <p:nvSpPr>
          <p:cNvPr id="777" name="Google Shape;777;p78"/>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81" name="Shape 781"/>
        <p:cNvGrpSpPr/>
        <p:nvPr/>
      </p:nvGrpSpPr>
      <p:grpSpPr>
        <a:xfrm>
          <a:off x="0" y="0"/>
          <a:ext cx="0" cy="0"/>
          <a:chOff x="0" y="0"/>
          <a:chExt cx="0" cy="0"/>
        </a:xfrm>
      </p:grpSpPr>
      <p:sp>
        <p:nvSpPr>
          <p:cNvPr id="782" name="Google Shape;782;p79"/>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83" name="Google Shape;783;p79"/>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84" name="Google Shape;784;p79"/>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5" name="Google Shape;785;p79"/>
          <p:cNvPicPr preferRelativeResize="0"/>
          <p:nvPr/>
        </p:nvPicPr>
        <p:blipFill rotWithShape="1">
          <a:blip r:embed="rId3">
            <a:alphaModFix/>
          </a:blip>
          <a:srcRect b="7062" l="0" r="0" t="0"/>
          <a:stretch/>
        </p:blipFill>
        <p:spPr>
          <a:xfrm>
            <a:off x="326913" y="352525"/>
            <a:ext cx="8490173" cy="4438449"/>
          </a:xfrm>
          <a:prstGeom prst="rect">
            <a:avLst/>
          </a:prstGeom>
          <a:noFill/>
          <a:ln>
            <a:noFill/>
          </a:ln>
        </p:spPr>
      </p:pic>
      <p:sp>
        <p:nvSpPr>
          <p:cNvPr id="786" name="Google Shape;786;p79"/>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0" name="Shape 790"/>
        <p:cNvGrpSpPr/>
        <p:nvPr/>
      </p:nvGrpSpPr>
      <p:grpSpPr>
        <a:xfrm>
          <a:off x="0" y="0"/>
          <a:ext cx="0" cy="0"/>
          <a:chOff x="0" y="0"/>
          <a:chExt cx="0" cy="0"/>
        </a:xfrm>
      </p:grpSpPr>
      <p:sp>
        <p:nvSpPr>
          <p:cNvPr id="791" name="Google Shape;791;p80"/>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92" name="Google Shape;792;p80"/>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793" name="Google Shape;793;p80"/>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4" name="Google Shape;794;p80"/>
          <p:cNvPicPr preferRelativeResize="0"/>
          <p:nvPr/>
        </p:nvPicPr>
        <p:blipFill rotWithShape="1">
          <a:blip r:embed="rId3">
            <a:alphaModFix/>
          </a:blip>
          <a:srcRect b="7200" l="0" r="0" t="0"/>
          <a:stretch/>
        </p:blipFill>
        <p:spPr>
          <a:xfrm>
            <a:off x="228600" y="304575"/>
            <a:ext cx="8686800" cy="4534350"/>
          </a:xfrm>
          <a:prstGeom prst="rect">
            <a:avLst/>
          </a:prstGeom>
          <a:noFill/>
          <a:ln>
            <a:noFill/>
          </a:ln>
        </p:spPr>
      </p:pic>
      <p:sp>
        <p:nvSpPr>
          <p:cNvPr id="795" name="Google Shape;795;p80"/>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9" name="Shape 799"/>
        <p:cNvGrpSpPr/>
        <p:nvPr/>
      </p:nvGrpSpPr>
      <p:grpSpPr>
        <a:xfrm>
          <a:off x="0" y="0"/>
          <a:ext cx="0" cy="0"/>
          <a:chOff x="0" y="0"/>
          <a:chExt cx="0" cy="0"/>
        </a:xfrm>
      </p:grpSpPr>
      <p:sp>
        <p:nvSpPr>
          <p:cNvPr id="800" name="Google Shape;800;p81"/>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801" name="Google Shape;801;p81"/>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02" name="Google Shape;802;p81"/>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3" name="Google Shape;803;p81"/>
          <p:cNvPicPr preferRelativeResize="0"/>
          <p:nvPr/>
        </p:nvPicPr>
        <p:blipFill rotWithShape="1">
          <a:blip r:embed="rId3">
            <a:alphaModFix/>
          </a:blip>
          <a:srcRect b="7347" l="0" r="0" t="0"/>
          <a:stretch/>
        </p:blipFill>
        <p:spPr>
          <a:xfrm>
            <a:off x="254275" y="321412"/>
            <a:ext cx="8635450" cy="4500676"/>
          </a:xfrm>
          <a:prstGeom prst="rect">
            <a:avLst/>
          </a:prstGeom>
          <a:noFill/>
          <a:ln>
            <a:noFill/>
          </a:ln>
        </p:spPr>
      </p:pic>
      <p:sp>
        <p:nvSpPr>
          <p:cNvPr id="804" name="Google Shape;804;p81"/>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7" name="Shape 107"/>
        <p:cNvGrpSpPr/>
        <p:nvPr/>
      </p:nvGrpSpPr>
      <p:grpSpPr>
        <a:xfrm>
          <a:off x="0" y="0"/>
          <a:ext cx="0" cy="0"/>
          <a:chOff x="0" y="0"/>
          <a:chExt cx="0" cy="0"/>
        </a:xfrm>
      </p:grpSpPr>
      <p:sp>
        <p:nvSpPr>
          <p:cNvPr id="108" name="Google Shape;108;p19"/>
          <p:cNvSpPr txBox="1"/>
          <p:nvPr/>
        </p:nvSpPr>
        <p:spPr>
          <a:xfrm>
            <a:off x="793350" y="343275"/>
            <a:ext cx="70290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Fira Sans"/>
                <a:ea typeface="Fira Sans"/>
                <a:cs typeface="Fira Sans"/>
                <a:sym typeface="Fira Sans"/>
              </a:rPr>
              <a:t>DNA Cryptosystem</a:t>
            </a:r>
            <a:r>
              <a:rPr b="1" i="0" lang="en" sz="3600" u="none" cap="none" strike="noStrike">
                <a:solidFill>
                  <a:srgbClr val="000000"/>
                </a:solidFill>
                <a:latin typeface="Fira Sans"/>
                <a:ea typeface="Fira Sans"/>
                <a:cs typeface="Fira Sans"/>
                <a:sym typeface="Fira Sans"/>
              </a:rPr>
              <a:t> </a:t>
            </a:r>
            <a:endParaRPr b="1" i="0" sz="3600" u="none" cap="none" strike="noStrike">
              <a:solidFill>
                <a:srgbClr val="000000"/>
              </a:solidFill>
              <a:latin typeface="Fira Sans"/>
              <a:ea typeface="Fira Sans"/>
              <a:cs typeface="Fira Sans"/>
              <a:sym typeface="Fira Sans"/>
            </a:endParaRPr>
          </a:p>
        </p:txBody>
      </p:sp>
      <p:sp>
        <p:nvSpPr>
          <p:cNvPr id="109" name="Google Shape;109;p19"/>
          <p:cNvSpPr/>
          <p:nvPr/>
        </p:nvSpPr>
        <p:spPr>
          <a:xfrm>
            <a:off x="506475" y="1296850"/>
            <a:ext cx="8284200" cy="35493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9"/>
          <p:cNvSpPr txBox="1"/>
          <p:nvPr/>
        </p:nvSpPr>
        <p:spPr>
          <a:xfrm>
            <a:off x="506350" y="1296825"/>
            <a:ext cx="8284200" cy="35493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50000"/>
              </a:lnSpc>
              <a:spcBef>
                <a:spcPts val="0"/>
              </a:spcBef>
              <a:spcAft>
                <a:spcPts val="0"/>
              </a:spcAft>
              <a:buClr>
                <a:schemeClr val="dk1"/>
              </a:buClr>
              <a:buSzPts val="1800"/>
              <a:buFont typeface="Fira Sans"/>
              <a:buChar char="●"/>
            </a:pPr>
            <a:r>
              <a:rPr b="0" i="0" lang="en" sz="1800" u="none" cap="none" strike="noStrike">
                <a:solidFill>
                  <a:schemeClr val="dk1"/>
                </a:solidFill>
                <a:highlight>
                  <a:srgbClr val="FCBD24"/>
                </a:highlight>
                <a:latin typeface="Fira Sans"/>
                <a:ea typeface="Fira Sans"/>
                <a:cs typeface="Fira Sans"/>
                <a:sym typeface="Fira Sans"/>
              </a:rPr>
              <a:t>DNA Cryptography can be defined as a technique of hiding data in terms of DNA sequence. </a:t>
            </a:r>
            <a:endParaRPr b="0" i="0" sz="1800" u="none" cap="none" strike="noStrike">
              <a:solidFill>
                <a:schemeClr val="dk1"/>
              </a:solidFill>
              <a:highlight>
                <a:srgbClr val="FCBD24"/>
              </a:highlight>
              <a:latin typeface="Fira Sans"/>
              <a:ea typeface="Fira Sans"/>
              <a:cs typeface="Fira Sans"/>
              <a:sym typeface="Fira Sans"/>
            </a:endParaRPr>
          </a:p>
          <a:p>
            <a:pPr indent="-342900" lvl="0" marL="457200" marR="0" rtl="0" algn="l">
              <a:lnSpc>
                <a:spcPct val="150000"/>
              </a:lnSpc>
              <a:spcBef>
                <a:spcPts val="0"/>
              </a:spcBef>
              <a:spcAft>
                <a:spcPts val="0"/>
              </a:spcAft>
              <a:buClr>
                <a:schemeClr val="dk1"/>
              </a:buClr>
              <a:buSzPts val="1800"/>
              <a:buFont typeface="Fira Sans"/>
              <a:buChar char="●"/>
            </a:pPr>
            <a:r>
              <a:rPr b="0" i="0" lang="en" sz="1800" u="none" cap="none" strike="noStrike">
                <a:solidFill>
                  <a:schemeClr val="dk1"/>
                </a:solidFill>
                <a:highlight>
                  <a:srgbClr val="FCBD24"/>
                </a:highlight>
                <a:latin typeface="Fira Sans"/>
                <a:ea typeface="Fira Sans"/>
                <a:cs typeface="Fira Sans"/>
                <a:sym typeface="Fira Sans"/>
              </a:rPr>
              <a:t>In the cryptographic technique, each letter of the alphabet is converted into a different combination of the four bases which make up the human deoxyribonucleic acid (DNA).</a:t>
            </a:r>
            <a:endParaRPr b="0" i="0" sz="1800" u="none" cap="none" strike="noStrike">
              <a:solidFill>
                <a:schemeClr val="dk1"/>
              </a:solidFill>
              <a:highlight>
                <a:srgbClr val="FCBD24"/>
              </a:highlight>
              <a:latin typeface="Fira Sans"/>
              <a:ea typeface="Fira Sans"/>
              <a:cs typeface="Fira Sans"/>
              <a:sym typeface="Fira Sans"/>
            </a:endParaRPr>
          </a:p>
          <a:p>
            <a:pPr indent="-342900" lvl="0" marL="457200" marR="0" rtl="0" algn="l">
              <a:lnSpc>
                <a:spcPct val="150000"/>
              </a:lnSpc>
              <a:spcBef>
                <a:spcPts val="0"/>
              </a:spcBef>
              <a:spcAft>
                <a:spcPts val="0"/>
              </a:spcAft>
              <a:buClr>
                <a:schemeClr val="dk1"/>
              </a:buClr>
              <a:buSzPts val="1800"/>
              <a:buFont typeface="Lato"/>
              <a:buChar char="●"/>
            </a:pPr>
            <a:r>
              <a:rPr b="0" i="0" lang="en" sz="1800" u="none" cap="none" strike="noStrike">
                <a:solidFill>
                  <a:schemeClr val="dk1"/>
                </a:solidFill>
                <a:latin typeface="Fira Sans"/>
                <a:ea typeface="Fira Sans"/>
                <a:cs typeface="Fira Sans"/>
                <a:sym typeface="Fira Sans"/>
              </a:rPr>
              <a:t>DNA cryptography utilizes the characteristics of DNA along with cryptographic techniques to ensure the security of data.</a:t>
            </a:r>
            <a:r>
              <a:rPr b="0" i="0" lang="en"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11" name="Google Shape;111;p19"/>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b="1" lang="en">
                <a:solidFill>
                  <a:srgbClr val="FFFFFF"/>
                </a:solidFill>
              </a:rPr>
              <a:t>‹#›</a:t>
            </a:fld>
            <a:endParaRPr b="1">
              <a:solidFill>
                <a:srgbClr val="FFFF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8" name="Shape 808"/>
        <p:cNvGrpSpPr/>
        <p:nvPr/>
      </p:nvGrpSpPr>
      <p:grpSpPr>
        <a:xfrm>
          <a:off x="0" y="0"/>
          <a:ext cx="0" cy="0"/>
          <a:chOff x="0" y="0"/>
          <a:chExt cx="0" cy="0"/>
        </a:xfrm>
      </p:grpSpPr>
      <p:sp>
        <p:nvSpPr>
          <p:cNvPr id="809" name="Google Shape;809;p82"/>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810" name="Google Shape;810;p82"/>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11" name="Google Shape;811;p82"/>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2" name="Google Shape;812;p82"/>
          <p:cNvPicPr preferRelativeResize="0"/>
          <p:nvPr/>
        </p:nvPicPr>
        <p:blipFill rotWithShape="1">
          <a:blip r:embed="rId3">
            <a:alphaModFix/>
          </a:blip>
          <a:srcRect b="7200" l="0" r="0" t="0"/>
          <a:stretch/>
        </p:blipFill>
        <p:spPr>
          <a:xfrm>
            <a:off x="250638" y="316075"/>
            <a:ext cx="8642726" cy="4511349"/>
          </a:xfrm>
          <a:prstGeom prst="rect">
            <a:avLst/>
          </a:prstGeom>
          <a:noFill/>
          <a:ln>
            <a:noFill/>
          </a:ln>
        </p:spPr>
      </p:pic>
      <p:sp>
        <p:nvSpPr>
          <p:cNvPr id="813" name="Google Shape;813;p82"/>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17" name="Shape 817"/>
        <p:cNvGrpSpPr/>
        <p:nvPr/>
      </p:nvGrpSpPr>
      <p:grpSpPr>
        <a:xfrm>
          <a:off x="0" y="0"/>
          <a:ext cx="0" cy="0"/>
          <a:chOff x="0" y="0"/>
          <a:chExt cx="0" cy="0"/>
        </a:xfrm>
      </p:grpSpPr>
      <p:sp>
        <p:nvSpPr>
          <p:cNvPr id="818" name="Google Shape;818;p83"/>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819" name="Google Shape;819;p83"/>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20" name="Google Shape;820;p83"/>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1" name="Google Shape;821;p83"/>
          <p:cNvPicPr preferRelativeResize="0"/>
          <p:nvPr/>
        </p:nvPicPr>
        <p:blipFill rotWithShape="1">
          <a:blip r:embed="rId3">
            <a:alphaModFix/>
          </a:blip>
          <a:srcRect b="0" l="0" r="0" t="0"/>
          <a:stretch/>
        </p:blipFill>
        <p:spPr>
          <a:xfrm>
            <a:off x="238950" y="424988"/>
            <a:ext cx="8618999" cy="4293525"/>
          </a:xfrm>
          <a:prstGeom prst="rect">
            <a:avLst/>
          </a:prstGeom>
          <a:noFill/>
          <a:ln>
            <a:noFill/>
          </a:ln>
        </p:spPr>
      </p:pic>
      <p:sp>
        <p:nvSpPr>
          <p:cNvPr id="822" name="Google Shape;822;p83"/>
          <p:cNvSpPr txBox="1"/>
          <p:nvPr>
            <p:ph idx="12" type="sldNum"/>
          </p:nvPr>
        </p:nvSpPr>
        <p:spPr>
          <a:xfrm>
            <a:off x="8481758" y="4665692"/>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26" name="Shape 826"/>
        <p:cNvGrpSpPr/>
        <p:nvPr/>
      </p:nvGrpSpPr>
      <p:grpSpPr>
        <a:xfrm>
          <a:off x="0" y="0"/>
          <a:ext cx="0" cy="0"/>
          <a:chOff x="0" y="0"/>
          <a:chExt cx="0" cy="0"/>
        </a:xfrm>
      </p:grpSpPr>
      <p:sp>
        <p:nvSpPr>
          <p:cNvPr id="827" name="Google Shape;827;p84"/>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828" name="Google Shape;828;p84"/>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29" name="Google Shape;829;p84"/>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0" name="Google Shape;830;p84"/>
          <p:cNvPicPr preferRelativeResize="0"/>
          <p:nvPr/>
        </p:nvPicPr>
        <p:blipFill rotWithShape="1">
          <a:blip r:embed="rId3">
            <a:alphaModFix/>
          </a:blip>
          <a:srcRect b="7062" l="0" r="0" t="0"/>
          <a:stretch/>
        </p:blipFill>
        <p:spPr>
          <a:xfrm>
            <a:off x="359375" y="411475"/>
            <a:ext cx="8425248" cy="4404526"/>
          </a:xfrm>
          <a:prstGeom prst="rect">
            <a:avLst/>
          </a:prstGeom>
          <a:noFill/>
          <a:ln>
            <a:noFill/>
          </a:ln>
        </p:spPr>
      </p:pic>
      <p:sp>
        <p:nvSpPr>
          <p:cNvPr id="831" name="Google Shape;831;p84"/>
          <p:cNvSpPr txBox="1"/>
          <p:nvPr/>
        </p:nvSpPr>
        <p:spPr>
          <a:xfrm>
            <a:off x="3072000" y="-105725"/>
            <a:ext cx="3000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Fira Sans"/>
                <a:ea typeface="Fira Sans"/>
                <a:cs typeface="Fira Sans"/>
                <a:sym typeface="Fira Sans"/>
              </a:rPr>
              <a:t>Output</a:t>
            </a:r>
            <a:endParaRPr b="0" i="0" sz="1400" u="none" cap="none" strike="noStrike">
              <a:solidFill>
                <a:srgbClr val="000000"/>
              </a:solidFill>
              <a:latin typeface="Arial"/>
              <a:ea typeface="Arial"/>
              <a:cs typeface="Arial"/>
              <a:sym typeface="Arial"/>
            </a:endParaRPr>
          </a:p>
        </p:txBody>
      </p:sp>
      <p:sp>
        <p:nvSpPr>
          <p:cNvPr id="832" name="Google Shape;832;p84"/>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6" name="Shape 836"/>
        <p:cNvGrpSpPr/>
        <p:nvPr/>
      </p:nvGrpSpPr>
      <p:grpSpPr>
        <a:xfrm>
          <a:off x="0" y="0"/>
          <a:ext cx="0" cy="0"/>
          <a:chOff x="0" y="0"/>
          <a:chExt cx="0" cy="0"/>
        </a:xfrm>
      </p:grpSpPr>
      <p:sp>
        <p:nvSpPr>
          <p:cNvPr id="837" name="Google Shape;837;p85"/>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838" name="Google Shape;838;p85"/>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39" name="Google Shape;839;p85"/>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85"/>
          <p:cNvPicPr preferRelativeResize="0"/>
          <p:nvPr/>
        </p:nvPicPr>
        <p:blipFill rotWithShape="1">
          <a:blip r:embed="rId3">
            <a:alphaModFix/>
          </a:blip>
          <a:srcRect b="7105" l="0" r="0" t="0"/>
          <a:stretch/>
        </p:blipFill>
        <p:spPr>
          <a:xfrm>
            <a:off x="337575" y="354725"/>
            <a:ext cx="8468851" cy="4425524"/>
          </a:xfrm>
          <a:prstGeom prst="rect">
            <a:avLst/>
          </a:prstGeom>
          <a:noFill/>
          <a:ln>
            <a:noFill/>
          </a:ln>
        </p:spPr>
      </p:pic>
      <p:sp>
        <p:nvSpPr>
          <p:cNvPr id="841" name="Google Shape;841;p8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5" name="Shape 845"/>
        <p:cNvGrpSpPr/>
        <p:nvPr/>
      </p:nvGrpSpPr>
      <p:grpSpPr>
        <a:xfrm>
          <a:off x="0" y="0"/>
          <a:ext cx="0" cy="0"/>
          <a:chOff x="0" y="0"/>
          <a:chExt cx="0" cy="0"/>
        </a:xfrm>
      </p:grpSpPr>
      <p:sp>
        <p:nvSpPr>
          <p:cNvPr id="846" name="Google Shape;846;p86"/>
          <p:cNvSpPr txBox="1"/>
          <p:nvPr>
            <p:ph type="title"/>
          </p:nvPr>
        </p:nvSpPr>
        <p:spPr>
          <a:xfrm>
            <a:off x="433650" y="-87175"/>
            <a:ext cx="8229600" cy="60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2400">
                <a:solidFill>
                  <a:srgbClr val="FFFFFF"/>
                </a:solidFill>
              </a:rPr>
              <a:t>Decryption</a:t>
            </a:r>
            <a:endParaRPr/>
          </a:p>
        </p:txBody>
      </p:sp>
      <p:sp>
        <p:nvSpPr>
          <p:cNvPr id="847" name="Google Shape;847;p86"/>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48" name="Google Shape;848;p86"/>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86"/>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pic>
        <p:nvPicPr>
          <p:cNvPr id="850" name="Google Shape;850;p86"/>
          <p:cNvPicPr preferRelativeResize="0"/>
          <p:nvPr/>
        </p:nvPicPr>
        <p:blipFill rotWithShape="1">
          <a:blip r:embed="rId3">
            <a:alphaModFix/>
          </a:blip>
          <a:srcRect b="7380" l="0" r="0" t="0"/>
          <a:stretch/>
        </p:blipFill>
        <p:spPr>
          <a:xfrm>
            <a:off x="314538" y="422875"/>
            <a:ext cx="8514926" cy="44359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54" name="Shape 854"/>
        <p:cNvGrpSpPr/>
        <p:nvPr/>
      </p:nvGrpSpPr>
      <p:grpSpPr>
        <a:xfrm>
          <a:off x="0" y="0"/>
          <a:ext cx="0" cy="0"/>
          <a:chOff x="0" y="0"/>
          <a:chExt cx="0" cy="0"/>
        </a:xfrm>
      </p:grpSpPr>
      <p:sp>
        <p:nvSpPr>
          <p:cNvPr id="855" name="Google Shape;855;p87"/>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856" name="Google Shape;856;p87"/>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57" name="Google Shape;857;p87"/>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87"/>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pic>
        <p:nvPicPr>
          <p:cNvPr id="859" name="Google Shape;859;p87"/>
          <p:cNvPicPr preferRelativeResize="0"/>
          <p:nvPr/>
        </p:nvPicPr>
        <p:blipFill rotWithShape="1">
          <a:blip r:embed="rId3">
            <a:alphaModFix/>
          </a:blip>
          <a:srcRect b="7139" l="0" r="0" t="0"/>
          <a:stretch/>
        </p:blipFill>
        <p:spPr>
          <a:xfrm>
            <a:off x="285750" y="332900"/>
            <a:ext cx="8572498" cy="447768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3" name="Shape 863"/>
        <p:cNvGrpSpPr/>
        <p:nvPr/>
      </p:nvGrpSpPr>
      <p:grpSpPr>
        <a:xfrm>
          <a:off x="0" y="0"/>
          <a:ext cx="0" cy="0"/>
          <a:chOff x="0" y="0"/>
          <a:chExt cx="0" cy="0"/>
        </a:xfrm>
      </p:grpSpPr>
      <p:sp>
        <p:nvSpPr>
          <p:cNvPr id="864" name="Google Shape;864;p88"/>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865" name="Google Shape;865;p88"/>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66" name="Google Shape;866;p88"/>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88"/>
          <p:cNvSpPr txBox="1"/>
          <p:nvPr>
            <p:ph idx="12" type="sldNum"/>
          </p:nvPr>
        </p:nvSpPr>
        <p:spPr>
          <a:xfrm>
            <a:off x="8525408" y="4736642"/>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pic>
        <p:nvPicPr>
          <p:cNvPr id="868" name="Google Shape;868;p88"/>
          <p:cNvPicPr preferRelativeResize="0"/>
          <p:nvPr/>
        </p:nvPicPr>
        <p:blipFill rotWithShape="1">
          <a:blip r:embed="rId3">
            <a:alphaModFix/>
          </a:blip>
          <a:srcRect b="7139" l="0" r="0" t="0"/>
          <a:stretch/>
        </p:blipFill>
        <p:spPr>
          <a:xfrm>
            <a:off x="230538" y="316363"/>
            <a:ext cx="8635824" cy="451077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2" name="Shape 872"/>
        <p:cNvGrpSpPr/>
        <p:nvPr/>
      </p:nvGrpSpPr>
      <p:grpSpPr>
        <a:xfrm>
          <a:off x="0" y="0"/>
          <a:ext cx="0" cy="0"/>
          <a:chOff x="0" y="0"/>
          <a:chExt cx="0" cy="0"/>
        </a:xfrm>
      </p:grpSpPr>
      <p:sp>
        <p:nvSpPr>
          <p:cNvPr id="873" name="Google Shape;873;p89"/>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874" name="Google Shape;874;p89"/>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75" name="Google Shape;875;p89"/>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9"/>
          <p:cNvSpPr txBox="1"/>
          <p:nvPr>
            <p:ph idx="12" type="sldNum"/>
          </p:nvPr>
        </p:nvSpPr>
        <p:spPr>
          <a:xfrm>
            <a:off x="8525408" y="4736642"/>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pic>
        <p:nvPicPr>
          <p:cNvPr id="877" name="Google Shape;877;p89"/>
          <p:cNvPicPr preferRelativeResize="0"/>
          <p:nvPr/>
        </p:nvPicPr>
        <p:blipFill rotWithShape="1">
          <a:blip r:embed="rId3">
            <a:alphaModFix/>
          </a:blip>
          <a:srcRect b="7910" l="0" r="0" t="0"/>
          <a:stretch/>
        </p:blipFill>
        <p:spPr>
          <a:xfrm>
            <a:off x="183438" y="310650"/>
            <a:ext cx="8730024" cy="45222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1" name="Shape 881"/>
        <p:cNvGrpSpPr/>
        <p:nvPr/>
      </p:nvGrpSpPr>
      <p:grpSpPr>
        <a:xfrm>
          <a:off x="0" y="0"/>
          <a:ext cx="0" cy="0"/>
          <a:chOff x="0" y="0"/>
          <a:chExt cx="0" cy="0"/>
        </a:xfrm>
      </p:grpSpPr>
      <p:sp>
        <p:nvSpPr>
          <p:cNvPr id="882" name="Google Shape;882;p90"/>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883" name="Google Shape;883;p90"/>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84" name="Google Shape;884;p90"/>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90"/>
          <p:cNvSpPr txBox="1"/>
          <p:nvPr>
            <p:ph idx="12" type="sldNum"/>
          </p:nvPr>
        </p:nvSpPr>
        <p:spPr>
          <a:xfrm>
            <a:off x="8595308" y="4736642"/>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pic>
        <p:nvPicPr>
          <p:cNvPr id="886" name="Google Shape;886;p90"/>
          <p:cNvPicPr preferRelativeResize="0"/>
          <p:nvPr/>
        </p:nvPicPr>
        <p:blipFill rotWithShape="1">
          <a:blip r:embed="rId3">
            <a:alphaModFix/>
          </a:blip>
          <a:srcRect b="7260" l="0" r="0" t="0"/>
          <a:stretch/>
        </p:blipFill>
        <p:spPr>
          <a:xfrm>
            <a:off x="155175" y="280013"/>
            <a:ext cx="8786549" cy="458347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90" name="Shape 890"/>
        <p:cNvGrpSpPr/>
        <p:nvPr/>
      </p:nvGrpSpPr>
      <p:grpSpPr>
        <a:xfrm>
          <a:off x="0" y="0"/>
          <a:ext cx="0" cy="0"/>
          <a:chOff x="0" y="0"/>
          <a:chExt cx="0" cy="0"/>
        </a:xfrm>
      </p:grpSpPr>
      <p:sp>
        <p:nvSpPr>
          <p:cNvPr id="891" name="Google Shape;891;p91"/>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892" name="Google Shape;892;p91"/>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93" name="Google Shape;893;p91"/>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91"/>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pic>
        <p:nvPicPr>
          <p:cNvPr id="895" name="Google Shape;895;p91"/>
          <p:cNvPicPr preferRelativeResize="0"/>
          <p:nvPr/>
        </p:nvPicPr>
        <p:blipFill rotWithShape="1">
          <a:blip r:embed="rId3">
            <a:alphaModFix/>
          </a:blip>
          <a:srcRect b="7910" l="0" r="0" t="0"/>
          <a:stretch/>
        </p:blipFill>
        <p:spPr>
          <a:xfrm>
            <a:off x="323175" y="370838"/>
            <a:ext cx="8497651" cy="4401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5" name="Shape 115"/>
        <p:cNvGrpSpPr/>
        <p:nvPr/>
      </p:nvGrpSpPr>
      <p:grpSpPr>
        <a:xfrm>
          <a:off x="0" y="0"/>
          <a:ext cx="0" cy="0"/>
          <a:chOff x="0" y="0"/>
          <a:chExt cx="0" cy="0"/>
        </a:xfrm>
      </p:grpSpPr>
      <p:sp>
        <p:nvSpPr>
          <p:cNvPr id="116" name="Google Shape;116;p20"/>
          <p:cNvSpPr txBox="1"/>
          <p:nvPr/>
        </p:nvSpPr>
        <p:spPr>
          <a:xfrm>
            <a:off x="792575" y="191075"/>
            <a:ext cx="71538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Fira Sans"/>
                <a:ea typeface="Fira Sans"/>
                <a:cs typeface="Fira Sans"/>
                <a:sym typeface="Fira Sans"/>
              </a:rPr>
              <a:t>Biological Process of DNA</a:t>
            </a:r>
            <a:r>
              <a:rPr b="1" i="0" lang="en" sz="3600" u="none" cap="none" strike="noStrike">
                <a:solidFill>
                  <a:srgbClr val="000000"/>
                </a:solidFill>
                <a:latin typeface="Fira Sans"/>
                <a:ea typeface="Fira Sans"/>
                <a:cs typeface="Fira Sans"/>
                <a:sym typeface="Fira Sans"/>
              </a:rPr>
              <a:t> </a:t>
            </a:r>
            <a:endParaRPr b="1" i="0" sz="3600" u="none" cap="none" strike="noStrike">
              <a:solidFill>
                <a:srgbClr val="000000"/>
              </a:solidFill>
              <a:latin typeface="Fira Sans"/>
              <a:ea typeface="Fira Sans"/>
              <a:cs typeface="Fira Sans"/>
              <a:sym typeface="Fira Sans"/>
            </a:endParaRPr>
          </a:p>
        </p:txBody>
      </p:sp>
      <p:sp>
        <p:nvSpPr>
          <p:cNvPr id="117" name="Google Shape;117;p20"/>
          <p:cNvSpPr/>
          <p:nvPr/>
        </p:nvSpPr>
        <p:spPr>
          <a:xfrm>
            <a:off x="443975" y="1017150"/>
            <a:ext cx="8262900" cy="3832200"/>
          </a:xfrm>
          <a:prstGeom prst="rect">
            <a:avLst/>
          </a:prstGeom>
          <a:solidFill>
            <a:srgbClr val="4949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0"/>
          <p:cNvSpPr txBox="1"/>
          <p:nvPr/>
        </p:nvSpPr>
        <p:spPr>
          <a:xfrm>
            <a:off x="672875" y="1039950"/>
            <a:ext cx="7805100" cy="37866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120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DNA is the abbreviation for deoxyribonucleic acid which is the germ plasm of all life styles. </a:t>
            </a:r>
            <a:endParaRPr b="0" i="0" sz="1800" u="none" cap="none" strike="noStrike">
              <a:solidFill>
                <a:schemeClr val="dk1"/>
              </a:solidFill>
              <a:latin typeface="Fira Sans"/>
              <a:ea typeface="Fira Sans"/>
              <a:cs typeface="Fira Sans"/>
              <a:sym typeface="Fira Sans"/>
            </a:endParaRPr>
          </a:p>
          <a:p>
            <a:pPr indent="-342900" lvl="0" marL="457200" marR="0" rtl="0" algn="l">
              <a:lnSpc>
                <a:spcPct val="150000"/>
              </a:lnSpc>
              <a:spcBef>
                <a:spcPts val="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DNA is a kind of biological macromolecule and is made of nucleotides. </a:t>
            </a:r>
            <a:endParaRPr b="0" i="0" sz="1800" u="none" cap="none" strike="noStrike">
              <a:solidFill>
                <a:schemeClr val="dk1"/>
              </a:solidFill>
              <a:latin typeface="Fira Sans"/>
              <a:ea typeface="Fira Sans"/>
              <a:cs typeface="Fira Sans"/>
              <a:sym typeface="Fira Sans"/>
            </a:endParaRPr>
          </a:p>
          <a:p>
            <a:pPr indent="-342900" lvl="0" marL="457200" marR="0" rtl="0" algn="l">
              <a:lnSpc>
                <a:spcPct val="150000"/>
              </a:lnSpc>
              <a:spcBef>
                <a:spcPts val="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Each nucleotide contains a single base and there are four kinds of bases, which are adenine (A) and thymine (T) or cytosine (C) and guanine (G), corresponding to four kinds of nucleotides.</a:t>
            </a:r>
            <a:endParaRPr b="0" i="0" sz="1800" u="none" cap="none" strike="noStrike">
              <a:solidFill>
                <a:schemeClr val="dk1"/>
              </a:solidFill>
              <a:latin typeface="Fira Sans"/>
              <a:ea typeface="Fira Sans"/>
              <a:cs typeface="Fira Sans"/>
              <a:sym typeface="Fira Sans"/>
            </a:endParaRPr>
          </a:p>
          <a:p>
            <a:pPr indent="-342900" lvl="0" marL="457200" marR="0" rtl="0" algn="l">
              <a:lnSpc>
                <a:spcPct val="150000"/>
              </a:lnSpc>
              <a:spcBef>
                <a:spcPts val="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A single-stranded DNA is constructed with orientation: one end is called 5, and the other end is called 3. </a:t>
            </a:r>
            <a:endParaRPr b="0" i="0" sz="1400" u="none" cap="none" strike="noStrike">
              <a:solidFill>
                <a:schemeClr val="dk1"/>
              </a:solidFill>
              <a:latin typeface="Fira Sans"/>
              <a:ea typeface="Fira Sans"/>
              <a:cs typeface="Fira Sans"/>
              <a:sym typeface="Fira Sans"/>
            </a:endParaRPr>
          </a:p>
        </p:txBody>
      </p:sp>
      <p:sp>
        <p:nvSpPr>
          <p:cNvPr id="119" name="Google Shape;119;p20"/>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b="1" lang="en">
                <a:solidFill>
                  <a:srgbClr val="FFFFFF"/>
                </a:solidFill>
              </a:rPr>
              <a:t>‹#›</a:t>
            </a:fld>
            <a:endParaRPr b="1">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99" name="Shape 899"/>
        <p:cNvGrpSpPr/>
        <p:nvPr/>
      </p:nvGrpSpPr>
      <p:grpSpPr>
        <a:xfrm>
          <a:off x="0" y="0"/>
          <a:ext cx="0" cy="0"/>
          <a:chOff x="0" y="0"/>
          <a:chExt cx="0" cy="0"/>
        </a:xfrm>
      </p:grpSpPr>
      <p:sp>
        <p:nvSpPr>
          <p:cNvPr id="900" name="Google Shape;900;p92"/>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901" name="Google Shape;901;p92"/>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02" name="Google Shape;902;p92"/>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92"/>
          <p:cNvSpPr txBox="1"/>
          <p:nvPr>
            <p:ph idx="12" type="sldNum"/>
          </p:nvPr>
        </p:nvSpPr>
        <p:spPr>
          <a:xfrm>
            <a:off x="8525408" y="4736642"/>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pic>
        <p:nvPicPr>
          <p:cNvPr id="904" name="Google Shape;904;p92"/>
          <p:cNvPicPr preferRelativeResize="0"/>
          <p:nvPr/>
        </p:nvPicPr>
        <p:blipFill rotWithShape="1">
          <a:blip r:embed="rId3">
            <a:alphaModFix/>
          </a:blip>
          <a:srcRect b="7380" l="0" r="0" t="0"/>
          <a:stretch/>
        </p:blipFill>
        <p:spPr>
          <a:xfrm>
            <a:off x="175588" y="281413"/>
            <a:ext cx="8792827" cy="458067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08" name="Shape 908"/>
        <p:cNvGrpSpPr/>
        <p:nvPr/>
      </p:nvGrpSpPr>
      <p:grpSpPr>
        <a:xfrm>
          <a:off x="0" y="0"/>
          <a:ext cx="0" cy="0"/>
          <a:chOff x="0" y="0"/>
          <a:chExt cx="0" cy="0"/>
        </a:xfrm>
      </p:grpSpPr>
      <p:sp>
        <p:nvSpPr>
          <p:cNvPr id="909" name="Google Shape;909;p93"/>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910" name="Google Shape;910;p93"/>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11" name="Google Shape;911;p93"/>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93"/>
          <p:cNvSpPr txBox="1"/>
          <p:nvPr>
            <p:ph idx="12" type="sldNum"/>
          </p:nvPr>
        </p:nvSpPr>
        <p:spPr>
          <a:xfrm>
            <a:off x="8595308" y="4736642"/>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pic>
        <p:nvPicPr>
          <p:cNvPr id="913" name="Google Shape;913;p93"/>
          <p:cNvPicPr preferRelativeResize="0"/>
          <p:nvPr/>
        </p:nvPicPr>
        <p:blipFill rotWithShape="1">
          <a:blip r:embed="rId3">
            <a:alphaModFix/>
          </a:blip>
          <a:srcRect b="7910" l="0" r="0" t="0"/>
          <a:stretch/>
        </p:blipFill>
        <p:spPr>
          <a:xfrm>
            <a:off x="185000" y="299250"/>
            <a:ext cx="8774002" cy="454499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17" name="Shape 917"/>
        <p:cNvGrpSpPr/>
        <p:nvPr/>
      </p:nvGrpSpPr>
      <p:grpSpPr>
        <a:xfrm>
          <a:off x="0" y="0"/>
          <a:ext cx="0" cy="0"/>
          <a:chOff x="0" y="0"/>
          <a:chExt cx="0" cy="0"/>
        </a:xfrm>
      </p:grpSpPr>
      <p:sp>
        <p:nvSpPr>
          <p:cNvPr id="918" name="Google Shape;918;p94"/>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919" name="Google Shape;919;p94"/>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20" name="Google Shape;920;p94"/>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94"/>
          <p:cNvSpPr txBox="1"/>
          <p:nvPr>
            <p:ph idx="12" type="sldNum"/>
          </p:nvPr>
        </p:nvSpPr>
        <p:spPr>
          <a:xfrm>
            <a:off x="8525408" y="47358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pic>
        <p:nvPicPr>
          <p:cNvPr id="922" name="Google Shape;922;p94"/>
          <p:cNvPicPr preferRelativeResize="0"/>
          <p:nvPr/>
        </p:nvPicPr>
        <p:blipFill rotWithShape="1">
          <a:blip r:embed="rId3">
            <a:alphaModFix/>
          </a:blip>
          <a:srcRect b="7251" l="0" r="0" t="0"/>
          <a:stretch/>
        </p:blipFill>
        <p:spPr>
          <a:xfrm>
            <a:off x="229700" y="318700"/>
            <a:ext cx="8637499" cy="45061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26" name="Shape 926"/>
        <p:cNvGrpSpPr/>
        <p:nvPr/>
      </p:nvGrpSpPr>
      <p:grpSpPr>
        <a:xfrm>
          <a:off x="0" y="0"/>
          <a:ext cx="0" cy="0"/>
          <a:chOff x="0" y="0"/>
          <a:chExt cx="0" cy="0"/>
        </a:xfrm>
      </p:grpSpPr>
      <p:sp>
        <p:nvSpPr>
          <p:cNvPr id="927" name="Google Shape;927;p95"/>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928" name="Google Shape;928;p95"/>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29" name="Google Shape;929;p95"/>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95"/>
          <p:cNvSpPr txBox="1"/>
          <p:nvPr>
            <p:ph idx="12" type="sldNum"/>
          </p:nvPr>
        </p:nvSpPr>
        <p:spPr>
          <a:xfrm>
            <a:off x="8525408" y="47358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pic>
        <p:nvPicPr>
          <p:cNvPr id="931" name="Google Shape;931;p95"/>
          <p:cNvPicPr preferRelativeResize="0"/>
          <p:nvPr/>
        </p:nvPicPr>
        <p:blipFill rotWithShape="1">
          <a:blip r:embed="rId3">
            <a:alphaModFix/>
          </a:blip>
          <a:srcRect b="7380" l="0" r="0" t="0"/>
          <a:stretch/>
        </p:blipFill>
        <p:spPr>
          <a:xfrm>
            <a:off x="181863" y="284675"/>
            <a:ext cx="8780275" cy="457415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35" name="Shape 935"/>
        <p:cNvGrpSpPr/>
        <p:nvPr/>
      </p:nvGrpSpPr>
      <p:grpSpPr>
        <a:xfrm>
          <a:off x="0" y="0"/>
          <a:ext cx="0" cy="0"/>
          <a:chOff x="0" y="0"/>
          <a:chExt cx="0" cy="0"/>
        </a:xfrm>
      </p:grpSpPr>
      <p:sp>
        <p:nvSpPr>
          <p:cNvPr id="936" name="Google Shape;936;p96"/>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937" name="Google Shape;937;p96"/>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38" name="Google Shape;938;p96"/>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96"/>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pic>
        <p:nvPicPr>
          <p:cNvPr id="940" name="Google Shape;940;p96"/>
          <p:cNvPicPr preferRelativeResize="0"/>
          <p:nvPr/>
        </p:nvPicPr>
        <p:blipFill rotWithShape="1">
          <a:blip r:embed="rId3">
            <a:alphaModFix/>
          </a:blip>
          <a:srcRect b="7259" l="2123" r="0" t="4213"/>
          <a:stretch/>
        </p:blipFill>
        <p:spPr>
          <a:xfrm>
            <a:off x="298313" y="397532"/>
            <a:ext cx="8547374" cy="434843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44" name="Shape 944"/>
        <p:cNvGrpSpPr/>
        <p:nvPr/>
      </p:nvGrpSpPr>
      <p:grpSpPr>
        <a:xfrm>
          <a:off x="0" y="0"/>
          <a:ext cx="0" cy="0"/>
          <a:chOff x="0" y="0"/>
          <a:chExt cx="0" cy="0"/>
        </a:xfrm>
      </p:grpSpPr>
      <p:sp>
        <p:nvSpPr>
          <p:cNvPr id="945" name="Google Shape;945;p97"/>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946" name="Google Shape;946;p97"/>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47" name="Google Shape;947;p97"/>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97"/>
          <p:cNvSpPr txBox="1"/>
          <p:nvPr>
            <p:ph idx="12" type="sldNum"/>
          </p:nvPr>
        </p:nvSpPr>
        <p:spPr>
          <a:xfrm>
            <a:off x="8525408" y="4736642"/>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pic>
        <p:nvPicPr>
          <p:cNvPr id="949" name="Google Shape;949;p97"/>
          <p:cNvPicPr preferRelativeResize="0"/>
          <p:nvPr/>
        </p:nvPicPr>
        <p:blipFill rotWithShape="1">
          <a:blip r:embed="rId3">
            <a:alphaModFix/>
          </a:blip>
          <a:srcRect b="7910" l="0" r="0" t="0"/>
          <a:stretch/>
        </p:blipFill>
        <p:spPr>
          <a:xfrm>
            <a:off x="221113" y="330163"/>
            <a:ext cx="8654674" cy="448317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53" name="Shape 953"/>
        <p:cNvGrpSpPr/>
        <p:nvPr/>
      </p:nvGrpSpPr>
      <p:grpSpPr>
        <a:xfrm>
          <a:off x="0" y="0"/>
          <a:ext cx="0" cy="0"/>
          <a:chOff x="0" y="0"/>
          <a:chExt cx="0" cy="0"/>
        </a:xfrm>
      </p:grpSpPr>
      <p:sp>
        <p:nvSpPr>
          <p:cNvPr id="954" name="Google Shape;954;p98"/>
          <p:cNvSpPr txBox="1"/>
          <p:nvPr>
            <p:ph type="title"/>
          </p:nvPr>
        </p:nvSpPr>
        <p:spPr>
          <a:xfrm>
            <a:off x="295800" y="0"/>
            <a:ext cx="8229600" cy="60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400">
                <a:solidFill>
                  <a:srgbClr val="FFFFFF"/>
                </a:solidFill>
              </a:rPr>
              <a:t>Output</a:t>
            </a:r>
            <a:endParaRPr sz="2400">
              <a:solidFill>
                <a:srgbClr val="FFFFFF"/>
              </a:solidFill>
            </a:endParaRPr>
          </a:p>
        </p:txBody>
      </p:sp>
      <p:sp>
        <p:nvSpPr>
          <p:cNvPr id="955" name="Google Shape;955;p98"/>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56" name="Google Shape;956;p98"/>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98"/>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3F3F3"/>
                </a:solidFill>
              </a:rPr>
              <a:t>‹#›</a:t>
            </a:fld>
            <a:endParaRPr>
              <a:solidFill>
                <a:srgbClr val="F3F3F3"/>
              </a:solidFill>
            </a:endParaRPr>
          </a:p>
        </p:txBody>
      </p:sp>
      <p:pic>
        <p:nvPicPr>
          <p:cNvPr id="958" name="Google Shape;958;p98"/>
          <p:cNvPicPr preferRelativeResize="0"/>
          <p:nvPr/>
        </p:nvPicPr>
        <p:blipFill rotWithShape="1">
          <a:blip r:embed="rId3">
            <a:alphaModFix/>
          </a:blip>
          <a:srcRect b="7260" l="0" r="0" t="0"/>
          <a:stretch/>
        </p:blipFill>
        <p:spPr>
          <a:xfrm>
            <a:off x="433650" y="564918"/>
            <a:ext cx="8229600" cy="4292933"/>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62" name="Shape 962"/>
        <p:cNvGrpSpPr/>
        <p:nvPr/>
      </p:nvGrpSpPr>
      <p:grpSpPr>
        <a:xfrm>
          <a:off x="0" y="0"/>
          <a:ext cx="0" cy="0"/>
          <a:chOff x="0" y="0"/>
          <a:chExt cx="0" cy="0"/>
        </a:xfrm>
      </p:grpSpPr>
      <p:sp>
        <p:nvSpPr>
          <p:cNvPr id="963" name="Google Shape;963;p99"/>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964" name="Google Shape;964;p99"/>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65" name="Google Shape;965;p99"/>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99"/>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pic>
        <p:nvPicPr>
          <p:cNvPr id="967" name="Google Shape;967;p99"/>
          <p:cNvPicPr preferRelativeResize="0"/>
          <p:nvPr/>
        </p:nvPicPr>
        <p:blipFill rotWithShape="1">
          <a:blip r:embed="rId3">
            <a:alphaModFix/>
          </a:blip>
          <a:srcRect b="7139" l="0" r="0" t="0"/>
          <a:stretch/>
        </p:blipFill>
        <p:spPr>
          <a:xfrm>
            <a:off x="283925" y="344250"/>
            <a:ext cx="8529048" cy="44550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71" name="Shape 971"/>
        <p:cNvGrpSpPr/>
        <p:nvPr/>
      </p:nvGrpSpPr>
      <p:grpSpPr>
        <a:xfrm>
          <a:off x="0" y="0"/>
          <a:ext cx="0" cy="0"/>
          <a:chOff x="0" y="0"/>
          <a:chExt cx="0" cy="0"/>
        </a:xfrm>
      </p:grpSpPr>
      <p:sp>
        <p:nvSpPr>
          <p:cNvPr id="972" name="Google Shape;972;p100"/>
          <p:cNvSpPr txBox="1"/>
          <p:nvPr>
            <p:ph type="title"/>
          </p:nvPr>
        </p:nvSpPr>
        <p:spPr>
          <a:xfrm>
            <a:off x="285250" y="-140400"/>
            <a:ext cx="8229600" cy="60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000">
                <a:solidFill>
                  <a:srgbClr val="FFFFFF"/>
                </a:solidFill>
              </a:rPr>
              <a:t>Testing</a:t>
            </a:r>
            <a:endParaRPr sz="3000">
              <a:solidFill>
                <a:srgbClr val="FFFFFF"/>
              </a:solidFill>
            </a:endParaRPr>
          </a:p>
        </p:txBody>
      </p:sp>
      <p:sp>
        <p:nvSpPr>
          <p:cNvPr id="973" name="Google Shape;973;p100"/>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74" name="Google Shape;974;p100"/>
          <p:cNvSpPr/>
          <p:nvPr/>
        </p:nvSpPr>
        <p:spPr>
          <a:xfrm>
            <a:off x="329400" y="699250"/>
            <a:ext cx="8357400" cy="4310100"/>
          </a:xfrm>
          <a:prstGeom prst="rect">
            <a:avLst/>
          </a:prstGeom>
          <a:solidFill>
            <a:srgbClr val="EC3A3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Fira Sans"/>
                <a:ea typeface="Fira Sans"/>
                <a:cs typeface="Fira Sans"/>
                <a:sym typeface="Fira Sans"/>
              </a:rPr>
              <a:t>Key Generation:</a:t>
            </a:r>
            <a:endParaRPr b="1" i="0" sz="20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Fira Sans"/>
                <a:ea typeface="Fira Sans"/>
                <a:cs typeface="Fira Sans"/>
                <a:sym typeface="Fira Sans"/>
              </a:rPr>
              <a:t>Mail ID -                                            xyzpqr62@gmail.com</a:t>
            </a:r>
            <a:endParaRPr b="0" i="0" sz="12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Fira Sans"/>
                <a:ea typeface="Fira Sans"/>
                <a:cs typeface="Fira Sans"/>
                <a:sym typeface="Fira Sans"/>
              </a:rPr>
              <a:t>MAC address -                                  00005e0053af</a:t>
            </a:r>
            <a:endParaRPr b="0" i="0" sz="12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Fira Sans"/>
                <a:ea typeface="Fira Sans"/>
                <a:cs typeface="Fira Sans"/>
                <a:sym typeface="Fira Sans"/>
              </a:rPr>
              <a:t>10 Digit Random alphanumeric -   SGHCG5684H</a:t>
            </a:r>
            <a:endParaRPr b="0" i="0" sz="12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Fira Sans"/>
                <a:ea typeface="Fira Sans"/>
                <a:cs typeface="Fira Sans"/>
                <a:sym typeface="Fira Sans"/>
              </a:rPr>
              <a:t>Concatenate email ID and MAC address to form a string:</a:t>
            </a:r>
            <a:endParaRPr b="1" i="0" sz="12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Fira Sans"/>
                <a:ea typeface="Fira Sans"/>
                <a:cs typeface="Fira Sans"/>
                <a:sym typeface="Fira Sans"/>
              </a:rPr>
              <a:t>xyzpqr62@gmail.com00005e0053af</a:t>
            </a:r>
            <a:endParaRPr b="0" i="0" sz="12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Fira Sans"/>
                <a:ea typeface="Fira Sans"/>
                <a:cs typeface="Fira Sans"/>
                <a:sym typeface="Fira Sans"/>
              </a:rPr>
              <a:t>Convert the concatenated string into ASCII values:</a:t>
            </a:r>
            <a:endParaRPr b="1" i="0" sz="12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Fira Sans"/>
                <a:ea typeface="Fira Sans"/>
                <a:cs typeface="Fira Sans"/>
                <a:sym typeface="Fira Sans"/>
              </a:rPr>
              <a:t>120 121 122 112 113 114 54 50 64 103 109 97 105 108 46 99 111 109 48 48 48 48 53 101 48 48 53 51 97 102</a:t>
            </a:r>
            <a:endParaRPr b="0" i="0" sz="12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Fira Sans"/>
                <a:ea typeface="Fira Sans"/>
                <a:cs typeface="Fira Sans"/>
                <a:sym typeface="Fira Sans"/>
              </a:rPr>
              <a:t>Convert the Random alpha-number into ASCII  values:</a:t>
            </a:r>
            <a:endParaRPr b="1" i="0" sz="12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Fira Sans"/>
                <a:ea typeface="Fira Sans"/>
                <a:cs typeface="Fira Sans"/>
                <a:sym typeface="Fira Sans"/>
              </a:rPr>
              <a:t>83 71 72 67 71 53 54 56 52 72 </a:t>
            </a:r>
            <a:endParaRPr b="0" i="0" sz="12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Fira Sans"/>
                <a:ea typeface="Fira Sans"/>
                <a:cs typeface="Fira Sans"/>
                <a:sym typeface="Fira Sans"/>
              </a:rPr>
              <a:t>Merge the concatenated string Random alpha-number:</a:t>
            </a:r>
            <a:endParaRPr b="1" i="0" sz="12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Fira Sans"/>
                <a:ea typeface="Fira Sans"/>
                <a:cs typeface="Fira Sans"/>
                <a:sym typeface="Fira Sans"/>
              </a:rPr>
              <a:t>83 120 71 121 72 122 67 112 71 113 53 114 54 54 56 50 52 64 72 103 109 97 105 108 46 99 111 109 48 48 48 48 53 101 48 48 53 51 97 102</a:t>
            </a:r>
            <a:endParaRPr b="0" i="0" sz="12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Fira Sans"/>
                <a:ea typeface="Fira Sans"/>
                <a:cs typeface="Fira Sans"/>
                <a:sym typeface="Fira Sans"/>
              </a:rPr>
              <a:t>Convert the above ASCII to Binary (320 bit):</a:t>
            </a:r>
            <a:endParaRPr b="1" i="0" sz="12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Fira Sans"/>
                <a:ea typeface="Fira Sans"/>
                <a:cs typeface="Fira Sans"/>
                <a:sym typeface="Fira Sans"/>
              </a:rPr>
              <a:t>01010011011110000100011101111001010010000111101001000011011100000100011101110001001101010111001000110110001101100011100000110010001101000100000001001000011001110110110101100001011010010110110000101110011000110110111101101101001100000011000000110000001100000011010101100101001100000011000000110101001100110110000101100110</a:t>
            </a:r>
            <a:endParaRPr b="0" i="0" sz="12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Fira Sans"/>
                <a:ea typeface="Fira Sans"/>
                <a:cs typeface="Fira Sans"/>
                <a:sym typeface="Fira Sans"/>
              </a:rPr>
              <a:t>RASK is converted into a 256-bit binary string by proper padding with 0’s or removing extra bits from the right end of the string:</a:t>
            </a:r>
            <a:endParaRPr b="1" i="0" sz="1200" u="none"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Fira Sans"/>
                <a:ea typeface="Fira Sans"/>
                <a:cs typeface="Fira Sans"/>
                <a:sym typeface="Fira Sans"/>
              </a:rPr>
              <a:t>0101001101111000010001110111100101001000011110100100001101110000010001110111000100110101011100100011011000110110001110000011001000110100010000000100100001100111011011010110000101101001011011000010111001100011011011110110110100110000001100000011000000110000</a:t>
            </a:r>
            <a:endParaRPr b="0" i="0" sz="1200" u="none" cap="none" strike="noStrike">
              <a:solidFill>
                <a:schemeClr val="dk1"/>
              </a:solidFill>
              <a:latin typeface="Fira Sans"/>
              <a:ea typeface="Fira Sans"/>
              <a:cs typeface="Fira Sans"/>
              <a:sym typeface="Fira Sans"/>
            </a:endParaRPr>
          </a:p>
        </p:txBody>
      </p:sp>
      <p:sp>
        <p:nvSpPr>
          <p:cNvPr id="975" name="Google Shape;975;p100"/>
          <p:cNvSpPr txBox="1"/>
          <p:nvPr/>
        </p:nvSpPr>
        <p:spPr>
          <a:xfrm>
            <a:off x="687900" y="226250"/>
            <a:ext cx="7768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Fira Sans"/>
                <a:ea typeface="Fira Sans"/>
                <a:cs typeface="Fira Sans"/>
                <a:sym typeface="Fira Sans"/>
              </a:rPr>
              <a:t>Sample input and output testing</a:t>
            </a:r>
            <a:endParaRPr b="0" i="0" sz="2000" u="none" cap="none" strike="noStrike">
              <a:solidFill>
                <a:srgbClr val="000000"/>
              </a:solidFill>
              <a:latin typeface="Arial"/>
              <a:ea typeface="Arial"/>
              <a:cs typeface="Arial"/>
              <a:sym typeface="Arial"/>
            </a:endParaRPr>
          </a:p>
        </p:txBody>
      </p:sp>
      <p:sp>
        <p:nvSpPr>
          <p:cNvPr id="976" name="Google Shape;976;p100"/>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b="1" lang="en">
                <a:solidFill>
                  <a:srgbClr val="FFFFFF"/>
                </a:solidFill>
              </a:rPr>
              <a:t>‹#›</a:t>
            </a:fld>
            <a:endParaRPr b="1">
              <a:solidFill>
                <a:srgbClr val="FFFFF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80" name="Shape 980"/>
        <p:cNvGrpSpPr/>
        <p:nvPr/>
      </p:nvGrpSpPr>
      <p:grpSpPr>
        <a:xfrm>
          <a:off x="0" y="0"/>
          <a:ext cx="0" cy="0"/>
          <a:chOff x="0" y="0"/>
          <a:chExt cx="0" cy="0"/>
        </a:xfrm>
      </p:grpSpPr>
      <p:sp>
        <p:nvSpPr>
          <p:cNvPr id="981" name="Google Shape;981;p101"/>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982" name="Google Shape;982;p101"/>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83" name="Google Shape;983;p101"/>
          <p:cNvSpPr/>
          <p:nvPr/>
        </p:nvSpPr>
        <p:spPr>
          <a:xfrm>
            <a:off x="578550" y="356350"/>
            <a:ext cx="7888200" cy="43626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1"/>
                </a:solidFill>
                <a:latin typeface="Fira Sans"/>
                <a:ea typeface="Fira Sans"/>
                <a:cs typeface="Fira Sans"/>
                <a:sym typeface="Fira Sans"/>
              </a:rPr>
              <a:t>          </a:t>
            </a:r>
            <a:r>
              <a:rPr b="1" i="0" lang="en" sz="1800" u="none" cap="none" strike="noStrike">
                <a:solidFill>
                  <a:schemeClr val="dk1"/>
                </a:solidFill>
                <a:latin typeface="Fira Sans"/>
                <a:ea typeface="Fira Sans"/>
                <a:cs typeface="Fira Sans"/>
                <a:sym typeface="Fira Sans"/>
              </a:rPr>
              <a:t> </a:t>
            </a:r>
            <a:r>
              <a:rPr b="1" i="0" lang="en" sz="1900" u="none" cap="none" strike="noStrike">
                <a:solidFill>
                  <a:schemeClr val="dk1"/>
                </a:solidFill>
                <a:latin typeface="Fira Sans"/>
                <a:ea typeface="Fira Sans"/>
                <a:cs typeface="Fira Sans"/>
                <a:sym typeface="Fira Sans"/>
              </a:rPr>
              <a:t>Generation of DNA based Mealy machine (DNAMM):</a:t>
            </a:r>
            <a:endParaRPr b="1" i="0" sz="19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t/>
            </a:r>
            <a:endParaRPr b="1" i="0" sz="900" u="none" cap="none" strike="noStrike">
              <a:solidFill>
                <a:schemeClr val="dk1"/>
              </a:solidFill>
              <a:latin typeface="Fira Sans"/>
              <a:ea typeface="Fira Sans"/>
              <a:cs typeface="Fira Sans"/>
              <a:sym typeface="Fira Sans"/>
            </a:endParaRPr>
          </a:p>
          <a:p>
            <a:pPr indent="-304800" lvl="0" marL="457200" marR="0" rtl="0" algn="l">
              <a:lnSpc>
                <a:spcPct val="115000"/>
              </a:lnSpc>
              <a:spcBef>
                <a:spcPts val="0"/>
              </a:spcBef>
              <a:spcAft>
                <a:spcPts val="0"/>
              </a:spcAft>
              <a:buClr>
                <a:schemeClr val="dk1"/>
              </a:buClr>
              <a:buSzPts val="1200"/>
              <a:buFont typeface="Fira Sans"/>
              <a:buChar char="●"/>
            </a:pPr>
            <a:r>
              <a:rPr b="1" i="0" lang="en" sz="1200" u="none" cap="none" strike="noStrike">
                <a:solidFill>
                  <a:schemeClr val="dk1"/>
                </a:solidFill>
                <a:latin typeface="Fira Sans"/>
                <a:ea typeface="Fira Sans"/>
                <a:cs typeface="Fira Sans"/>
                <a:sym typeface="Fira Sans"/>
              </a:rPr>
              <a:t>Convert the 16 DNA bases of the output table into characters 0, 1, 2, and 3. i.e. A, T, C, and G are replaced by characters 0, 1, 2 and 3, respectively:</a:t>
            </a:r>
            <a:endParaRPr b="0" i="0" sz="1200" u="none" cap="none" strike="noStrike">
              <a:solidFill>
                <a:schemeClr val="dk1"/>
              </a:solidFill>
              <a:latin typeface="Fira Sans"/>
              <a:ea typeface="Fira Sans"/>
              <a:cs typeface="Fira Sans"/>
              <a:sym typeface="Fira Sans"/>
            </a:endParaRPr>
          </a:p>
          <a:p>
            <a:pPr indent="0" lvl="0" marL="45720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Fira Sans"/>
                <a:ea typeface="Fira Sans"/>
                <a:cs typeface="Fira Sans"/>
                <a:sym typeface="Fira Sans"/>
              </a:rPr>
              <a:t>13022130021330213021130221300213</a:t>
            </a:r>
            <a:endParaRPr b="0" i="0" sz="1200" u="none" cap="none" strike="noStrike">
              <a:solidFill>
                <a:schemeClr val="dk1"/>
              </a:solidFill>
              <a:latin typeface="Fira Sans"/>
              <a:ea typeface="Fira Sans"/>
              <a:cs typeface="Fira Sans"/>
              <a:sym typeface="Fira Sans"/>
            </a:endParaRPr>
          </a:p>
          <a:p>
            <a:pPr indent="-304800" lvl="0" marL="457200" marR="0" rtl="0" algn="l">
              <a:lnSpc>
                <a:spcPct val="115000"/>
              </a:lnSpc>
              <a:spcBef>
                <a:spcPts val="0"/>
              </a:spcBef>
              <a:spcAft>
                <a:spcPts val="0"/>
              </a:spcAft>
              <a:buClr>
                <a:schemeClr val="dk1"/>
              </a:buClr>
              <a:buSzPts val="1200"/>
              <a:buFont typeface="Fira Sans"/>
              <a:buChar char="●"/>
            </a:pPr>
            <a:r>
              <a:rPr b="1" i="0" lang="en" sz="1200" u="none" cap="none" strike="noStrike">
                <a:solidFill>
                  <a:schemeClr val="dk1"/>
                </a:solidFill>
                <a:latin typeface="Fira Sans"/>
                <a:ea typeface="Fira Sans"/>
                <a:cs typeface="Fira Sans"/>
                <a:sym typeface="Fira Sans"/>
              </a:rPr>
              <a:t>Convert the above string into ASCII value:</a:t>
            </a:r>
            <a:endParaRPr b="1" i="0" sz="1200" u="none" cap="none" strike="noStrike">
              <a:solidFill>
                <a:schemeClr val="dk1"/>
              </a:solidFill>
              <a:latin typeface="Fira Sans"/>
              <a:ea typeface="Fira Sans"/>
              <a:cs typeface="Fira Sans"/>
              <a:sym typeface="Fira Sans"/>
            </a:endParaRPr>
          </a:p>
          <a:p>
            <a:pPr indent="0" lvl="0" marL="45720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Fira Sans"/>
                <a:ea typeface="Fira Sans"/>
                <a:cs typeface="Fira Sans"/>
                <a:sym typeface="Fira Sans"/>
              </a:rPr>
              <a:t>49 51 48 50 50 49 51 48 48 50 49 51 51 48 50 49 51 48 50 49 49 51 48 50 50 49 51 48 48 50 49 51 </a:t>
            </a:r>
            <a:endParaRPr b="0" i="0" sz="1200" u="none" cap="none" strike="noStrike">
              <a:solidFill>
                <a:schemeClr val="dk1"/>
              </a:solidFill>
              <a:latin typeface="Fira Sans"/>
              <a:ea typeface="Fira Sans"/>
              <a:cs typeface="Fira Sans"/>
              <a:sym typeface="Fira Sans"/>
            </a:endParaRPr>
          </a:p>
          <a:p>
            <a:pPr indent="-304800" lvl="0" marL="457200" marR="0" rtl="0" algn="l">
              <a:lnSpc>
                <a:spcPct val="115000"/>
              </a:lnSpc>
              <a:spcBef>
                <a:spcPts val="0"/>
              </a:spcBef>
              <a:spcAft>
                <a:spcPts val="0"/>
              </a:spcAft>
              <a:buClr>
                <a:schemeClr val="dk1"/>
              </a:buClr>
              <a:buSzPts val="1200"/>
              <a:buFont typeface="Fira Sans"/>
              <a:buChar char="●"/>
            </a:pPr>
            <a:r>
              <a:rPr b="1" i="0" lang="en" sz="1200" u="none" cap="none" strike="noStrike">
                <a:solidFill>
                  <a:schemeClr val="dk1"/>
                </a:solidFill>
                <a:latin typeface="Fira Sans"/>
                <a:ea typeface="Fira Sans"/>
                <a:cs typeface="Fira Sans"/>
                <a:sym typeface="Fira Sans"/>
              </a:rPr>
              <a:t>Convert the ASCII value into Binary value:</a:t>
            </a:r>
            <a:endParaRPr b="1" i="0" sz="1200" u="none" cap="none" strike="noStrike">
              <a:solidFill>
                <a:schemeClr val="dk1"/>
              </a:solidFill>
              <a:latin typeface="Fira Sans"/>
              <a:ea typeface="Fira Sans"/>
              <a:cs typeface="Fira Sans"/>
              <a:sym typeface="Fira Sans"/>
            </a:endParaRPr>
          </a:p>
          <a:p>
            <a:pPr indent="0" lvl="0" marL="45720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Fira Sans"/>
                <a:ea typeface="Fira Sans"/>
                <a:cs typeface="Fira Sans"/>
                <a:sym typeface="Fira Sans"/>
              </a:rPr>
              <a:t>0011000100110011001100000011001000110010001100010011001100110000001100000011001000110001001100110011001100110000001100100011000100110011001100000011001000110001001100010011001100110000001100100011001000110001001100110011000000110000001100100011000100110011</a:t>
            </a:r>
            <a:endParaRPr b="0" i="0" sz="1200" u="none" cap="none" strike="noStrike">
              <a:solidFill>
                <a:schemeClr val="dk1"/>
              </a:solidFill>
              <a:latin typeface="Fira Sans"/>
              <a:ea typeface="Fira Sans"/>
              <a:cs typeface="Fira Sans"/>
              <a:sym typeface="Fira Sans"/>
            </a:endParaRPr>
          </a:p>
          <a:p>
            <a:pPr indent="-304800" lvl="0" marL="457200" marR="0" rtl="0" algn="l">
              <a:lnSpc>
                <a:spcPct val="115000"/>
              </a:lnSpc>
              <a:spcBef>
                <a:spcPts val="0"/>
              </a:spcBef>
              <a:spcAft>
                <a:spcPts val="0"/>
              </a:spcAft>
              <a:buClr>
                <a:schemeClr val="dk1"/>
              </a:buClr>
              <a:buSzPts val="1200"/>
              <a:buFont typeface="Fira Sans"/>
              <a:buChar char="●"/>
            </a:pPr>
            <a:r>
              <a:rPr b="1" i="0" lang="en" sz="1200" u="none" cap="none" strike="noStrike">
                <a:solidFill>
                  <a:schemeClr val="dk1"/>
                </a:solidFill>
                <a:latin typeface="Fira Sans"/>
                <a:ea typeface="Fira Sans"/>
                <a:cs typeface="Fira Sans"/>
                <a:sym typeface="Fira Sans"/>
              </a:rPr>
              <a:t>Choose the dna base for 00,01,10 and 11 from the table:</a:t>
            </a:r>
            <a:endParaRPr b="1" i="0" sz="1200" u="none" cap="none" strike="noStrike">
              <a:solidFill>
                <a:schemeClr val="dk1"/>
              </a:solidFill>
              <a:latin typeface="Fira Sans"/>
              <a:ea typeface="Fira Sans"/>
              <a:cs typeface="Fira Sans"/>
              <a:sym typeface="Fira Sans"/>
            </a:endParaRPr>
          </a:p>
          <a:p>
            <a:pPr indent="0" lvl="0" marL="45720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Fira Sans"/>
                <a:ea typeface="Fira Sans"/>
                <a:cs typeface="Fira Sans"/>
                <a:sym typeface="Fira Sans"/>
              </a:rPr>
              <a:t>00: A</a:t>
            </a:r>
            <a:endParaRPr b="0" i="0" sz="1200" u="none" cap="none" strike="noStrike">
              <a:solidFill>
                <a:schemeClr val="dk1"/>
              </a:solidFill>
              <a:latin typeface="Fira Sans"/>
              <a:ea typeface="Fira Sans"/>
              <a:cs typeface="Fira Sans"/>
              <a:sym typeface="Fira Sans"/>
            </a:endParaRPr>
          </a:p>
          <a:p>
            <a:pPr indent="0" lvl="0" marL="45720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Fira Sans"/>
                <a:ea typeface="Fira Sans"/>
                <a:cs typeface="Fira Sans"/>
                <a:sym typeface="Fira Sans"/>
              </a:rPr>
              <a:t>01: T</a:t>
            </a:r>
            <a:endParaRPr b="0" i="0" sz="1200" u="none" cap="none" strike="noStrike">
              <a:solidFill>
                <a:schemeClr val="dk1"/>
              </a:solidFill>
              <a:latin typeface="Fira Sans"/>
              <a:ea typeface="Fira Sans"/>
              <a:cs typeface="Fira Sans"/>
              <a:sym typeface="Fira Sans"/>
            </a:endParaRPr>
          </a:p>
          <a:p>
            <a:pPr indent="0" lvl="0" marL="45720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Fira Sans"/>
                <a:ea typeface="Fira Sans"/>
                <a:cs typeface="Fira Sans"/>
                <a:sym typeface="Fira Sans"/>
              </a:rPr>
              <a:t>10: G </a:t>
            </a:r>
            <a:endParaRPr b="0" i="0" sz="1200" u="none" cap="none" strike="noStrike">
              <a:solidFill>
                <a:schemeClr val="dk1"/>
              </a:solidFill>
              <a:latin typeface="Fira Sans"/>
              <a:ea typeface="Fira Sans"/>
              <a:cs typeface="Fira Sans"/>
              <a:sym typeface="Fira Sans"/>
            </a:endParaRPr>
          </a:p>
          <a:p>
            <a:pPr indent="0" lvl="0" marL="45720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Fira Sans"/>
                <a:ea typeface="Fira Sans"/>
                <a:cs typeface="Fira Sans"/>
                <a:sym typeface="Fira Sans"/>
              </a:rPr>
              <a:t>11: C</a:t>
            </a:r>
            <a:endParaRPr b="0" i="0" sz="1200" u="none" cap="none" strike="noStrike">
              <a:solidFill>
                <a:schemeClr val="dk1"/>
              </a:solidFill>
              <a:latin typeface="Fira Sans"/>
              <a:ea typeface="Fira Sans"/>
              <a:cs typeface="Fira Sans"/>
              <a:sym typeface="Fira Sans"/>
            </a:endParaRPr>
          </a:p>
          <a:p>
            <a:pPr indent="0" lvl="0" marL="45720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Fira Sans"/>
                <a:ea typeface="Fira Sans"/>
                <a:cs typeface="Fira Sans"/>
                <a:sym typeface="Fira Sans"/>
              </a:rPr>
              <a:t>ACATACACACAAACAGACAGACATACACACAAACAAACAGACATACACACACACAAACAGACATACACACAAACAGACATACATACACACAAACAGACAGACATACACACAAACAAACAGACATACAC(128 bit)</a:t>
            </a:r>
            <a:endParaRPr b="0" i="0" sz="1200" u="none" cap="none" strike="noStrike">
              <a:solidFill>
                <a:schemeClr val="dk1"/>
              </a:solidFill>
              <a:latin typeface="Fira Sans"/>
              <a:ea typeface="Fira Sans"/>
              <a:cs typeface="Fira Sans"/>
              <a:sym typeface="Fira Sans"/>
            </a:endParaRPr>
          </a:p>
        </p:txBody>
      </p:sp>
      <p:sp>
        <p:nvSpPr>
          <p:cNvPr id="984" name="Google Shape;984;p101"/>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3" name="Shape 123"/>
        <p:cNvGrpSpPr/>
        <p:nvPr/>
      </p:nvGrpSpPr>
      <p:grpSpPr>
        <a:xfrm>
          <a:off x="0" y="0"/>
          <a:ext cx="0" cy="0"/>
          <a:chOff x="0" y="0"/>
          <a:chExt cx="0" cy="0"/>
        </a:xfrm>
      </p:grpSpPr>
      <p:sp>
        <p:nvSpPr>
          <p:cNvPr id="124" name="Google Shape;124;p21"/>
          <p:cNvSpPr txBox="1"/>
          <p:nvPr/>
        </p:nvSpPr>
        <p:spPr>
          <a:xfrm>
            <a:off x="738100" y="409000"/>
            <a:ext cx="71538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000000"/>
              </a:solidFill>
              <a:latin typeface="Fira Sans"/>
              <a:ea typeface="Fira Sans"/>
              <a:cs typeface="Fira Sans"/>
              <a:sym typeface="Fira Sans"/>
            </a:endParaRPr>
          </a:p>
        </p:txBody>
      </p:sp>
      <p:sp>
        <p:nvSpPr>
          <p:cNvPr id="125" name="Google Shape;125;p21"/>
          <p:cNvSpPr/>
          <p:nvPr/>
        </p:nvSpPr>
        <p:spPr>
          <a:xfrm>
            <a:off x="440550" y="989775"/>
            <a:ext cx="8262900" cy="3832200"/>
          </a:xfrm>
          <a:prstGeom prst="rect">
            <a:avLst/>
          </a:prstGeom>
          <a:solidFill>
            <a:srgbClr val="4949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1"/>
          <p:cNvSpPr txBox="1"/>
          <p:nvPr/>
        </p:nvSpPr>
        <p:spPr>
          <a:xfrm>
            <a:off x="531350" y="1220475"/>
            <a:ext cx="7982400" cy="33708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1200"/>
              </a:spcBef>
              <a:spcAft>
                <a:spcPts val="0"/>
              </a:spcAft>
              <a:buClr>
                <a:schemeClr val="dk1"/>
              </a:buClr>
              <a:buSzPts val="1800"/>
              <a:buFont typeface="Fira Sans"/>
              <a:buChar char="●"/>
            </a:pPr>
            <a:r>
              <a:rPr b="0" i="0" lang="en" sz="1800" u="none" cap="none" strike="noStrike">
                <a:solidFill>
                  <a:schemeClr val="dk1"/>
                </a:solidFill>
                <a:latin typeface="Fira Sans"/>
                <a:ea typeface="Fira Sans"/>
                <a:cs typeface="Fira Sans"/>
                <a:sym typeface="Fira Sans"/>
              </a:rPr>
              <a:t>Usually DNA exists as double-stranded molecules in nature. The two complementary DNA strands are held together to form a double helix structure by hydrogen bonds between the complementary bases of A and T (or C and G).</a:t>
            </a:r>
            <a:endParaRPr b="0" i="0" sz="1800" u="none" cap="none" strike="noStrike">
              <a:solidFill>
                <a:schemeClr val="dk1"/>
              </a:solidFill>
              <a:latin typeface="Fira Sans"/>
              <a:ea typeface="Fira Sans"/>
              <a:cs typeface="Fira Sans"/>
              <a:sym typeface="Fira Sans"/>
            </a:endParaRPr>
          </a:p>
          <a:p>
            <a:pPr indent="-342900" lvl="0" marL="457200" marR="0" rtl="0" algn="l">
              <a:lnSpc>
                <a:spcPct val="150000"/>
              </a:lnSpc>
              <a:spcBef>
                <a:spcPts val="0"/>
              </a:spcBef>
              <a:spcAft>
                <a:spcPts val="0"/>
              </a:spcAft>
              <a:buClr>
                <a:schemeClr val="dk1"/>
              </a:buClr>
              <a:buSzPts val="1800"/>
              <a:buFont typeface="Arial"/>
              <a:buChar char="●"/>
            </a:pPr>
            <a:r>
              <a:rPr b="0" i="0" lang="en" sz="1800" u="none" cap="none" strike="noStrike">
                <a:solidFill>
                  <a:schemeClr val="dk1"/>
                </a:solidFill>
                <a:latin typeface="Fira Sans"/>
                <a:ea typeface="Fira Sans"/>
                <a:cs typeface="Fira Sans"/>
                <a:sym typeface="Fira Sans"/>
              </a:rPr>
              <a:t>The double-helix structure was discovered by Watson and Crick, one of the greatest scientific discoveries of the 20th century and reduced genetics to chemistry and laid the foundations for the next half century of biology</a:t>
            </a:r>
            <a:r>
              <a:rPr b="0" i="0" lang="en" sz="1800" u="none" cap="none" strike="noStrike">
                <a:solidFill>
                  <a:schemeClr val="dk1"/>
                </a:solidFill>
                <a:latin typeface="Arial"/>
                <a:ea typeface="Arial"/>
                <a:cs typeface="Arial"/>
                <a:sym typeface="Arial"/>
              </a:rPr>
              <a:t>.</a:t>
            </a:r>
            <a:endParaRPr b="0" i="0" sz="1400" u="none" cap="none" strike="noStrike">
              <a:solidFill>
                <a:schemeClr val="dk1"/>
              </a:solidFill>
              <a:latin typeface="Fira Sans"/>
              <a:ea typeface="Fira Sans"/>
              <a:cs typeface="Fira Sans"/>
              <a:sym typeface="Fira Sans"/>
            </a:endParaRPr>
          </a:p>
        </p:txBody>
      </p:sp>
      <p:sp>
        <p:nvSpPr>
          <p:cNvPr id="127" name="Google Shape;127;p21"/>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b="1" lang="en">
                <a:solidFill>
                  <a:srgbClr val="FFFFFF"/>
                </a:solidFill>
              </a:rPr>
              <a:t>‹#›</a:t>
            </a:fld>
            <a:endParaRPr b="1">
              <a:solidFill>
                <a:srgbClr val="FFFFF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88" name="Shape 988"/>
        <p:cNvGrpSpPr/>
        <p:nvPr/>
      </p:nvGrpSpPr>
      <p:grpSpPr>
        <a:xfrm>
          <a:off x="0" y="0"/>
          <a:ext cx="0" cy="0"/>
          <a:chOff x="0" y="0"/>
          <a:chExt cx="0" cy="0"/>
        </a:xfrm>
      </p:grpSpPr>
      <p:sp>
        <p:nvSpPr>
          <p:cNvPr id="989" name="Google Shape;989;p102"/>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990" name="Google Shape;990;p102"/>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91" name="Google Shape;991;p102"/>
          <p:cNvSpPr/>
          <p:nvPr/>
        </p:nvSpPr>
        <p:spPr>
          <a:xfrm>
            <a:off x="423325" y="275675"/>
            <a:ext cx="8142000" cy="4461000"/>
          </a:xfrm>
          <a:prstGeom prst="rect">
            <a:avLst/>
          </a:prstGeom>
          <a:solidFill>
            <a:srgbClr val="4949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900"/>
              <a:buFont typeface="Arial"/>
              <a:buNone/>
            </a:pPr>
            <a:r>
              <a:rPr b="1" i="0" lang="en" sz="1900" u="none" cap="none" strike="noStrike">
                <a:solidFill>
                  <a:schemeClr val="dk1"/>
                </a:solidFill>
                <a:latin typeface="Fira Sans"/>
                <a:ea typeface="Fira Sans"/>
                <a:cs typeface="Fira Sans"/>
                <a:sym typeface="Fira Sans"/>
              </a:rPr>
              <a:t>   </a:t>
            </a:r>
            <a:r>
              <a:rPr b="1" i="0" lang="en" sz="2100" u="none" cap="none" strike="noStrike">
                <a:solidFill>
                  <a:schemeClr val="dk1"/>
                </a:solidFill>
                <a:latin typeface="Fira Sans"/>
                <a:ea typeface="Fira Sans"/>
                <a:cs typeface="Fira Sans"/>
                <a:sym typeface="Fira Sans"/>
              </a:rPr>
              <a:t>     Encryption:</a:t>
            </a:r>
            <a:endParaRPr b="1" i="0" sz="21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t/>
            </a:r>
            <a:endParaRPr b="1" i="0" sz="1000" u="none" cap="none" strike="noStrike">
              <a:solidFill>
                <a:schemeClr val="dk1"/>
              </a:solidFill>
              <a:latin typeface="Fira Sans"/>
              <a:ea typeface="Fira Sans"/>
              <a:cs typeface="Fira Sans"/>
              <a:sym typeface="Fira Sans"/>
            </a:endParaRPr>
          </a:p>
          <a:p>
            <a:pPr indent="-311150" lvl="0" marL="457200" marR="0" rtl="0" algn="l">
              <a:lnSpc>
                <a:spcPct val="150000"/>
              </a:lnSpc>
              <a:spcBef>
                <a:spcPts val="0"/>
              </a:spcBef>
              <a:spcAft>
                <a:spcPts val="0"/>
              </a:spcAft>
              <a:buClr>
                <a:schemeClr val="dk1"/>
              </a:buClr>
              <a:buSzPts val="1300"/>
              <a:buFont typeface="Fira Sans"/>
              <a:buChar char="●"/>
            </a:pPr>
            <a:r>
              <a:rPr b="1" i="0" lang="en" sz="1300" u="none" cap="none" strike="noStrike">
                <a:solidFill>
                  <a:schemeClr val="dk1"/>
                </a:solidFill>
                <a:latin typeface="Fira Sans"/>
                <a:ea typeface="Fira Sans"/>
                <a:cs typeface="Fira Sans"/>
                <a:sym typeface="Fira Sans"/>
              </a:rPr>
              <a:t>Plaintext: </a:t>
            </a:r>
            <a:r>
              <a:rPr b="0" i="0" lang="en" sz="1300" u="none" cap="none" strike="noStrike">
                <a:solidFill>
                  <a:schemeClr val="dk1"/>
                </a:solidFill>
                <a:latin typeface="Fira Sans"/>
                <a:ea typeface="Fira Sans"/>
                <a:cs typeface="Fira Sans"/>
                <a:sym typeface="Fira Sans"/>
              </a:rPr>
              <a:t>helloworld</a:t>
            </a:r>
            <a:endParaRPr b="1" i="0" sz="1300" u="none" cap="none" strike="noStrike">
              <a:solidFill>
                <a:schemeClr val="dk1"/>
              </a:solidFill>
              <a:latin typeface="Fira Sans"/>
              <a:ea typeface="Fira Sans"/>
              <a:cs typeface="Fira Sans"/>
              <a:sym typeface="Fira Sans"/>
            </a:endParaRPr>
          </a:p>
          <a:p>
            <a:pPr indent="-311150" lvl="0" marL="457200" marR="0" rtl="0" algn="l">
              <a:lnSpc>
                <a:spcPct val="150000"/>
              </a:lnSpc>
              <a:spcBef>
                <a:spcPts val="0"/>
              </a:spcBef>
              <a:spcAft>
                <a:spcPts val="0"/>
              </a:spcAft>
              <a:buClr>
                <a:schemeClr val="dk1"/>
              </a:buClr>
              <a:buSzPts val="1300"/>
              <a:buFont typeface="Fira Sans"/>
              <a:buChar char="●"/>
            </a:pPr>
            <a:r>
              <a:rPr b="1" i="0" lang="en" sz="1300" u="none" cap="none" strike="noStrike">
                <a:solidFill>
                  <a:schemeClr val="dk1"/>
                </a:solidFill>
                <a:latin typeface="Fira Sans"/>
                <a:ea typeface="Fira Sans"/>
                <a:cs typeface="Fira Sans"/>
                <a:sym typeface="Fira Sans"/>
              </a:rPr>
              <a:t>Convert each character of plaintext to its ASCII value:</a:t>
            </a:r>
            <a:endParaRPr b="1" i="0" sz="1300" u="none" cap="none" strike="noStrike">
              <a:solidFill>
                <a:schemeClr val="dk1"/>
              </a:solidFill>
              <a:latin typeface="Fira Sans"/>
              <a:ea typeface="Fira Sans"/>
              <a:cs typeface="Fira Sans"/>
              <a:sym typeface="Fira Sans"/>
            </a:endParaRPr>
          </a:p>
          <a:p>
            <a:pPr indent="0" lvl="0" marL="457200" marR="0" rtl="0" algn="l">
              <a:lnSpc>
                <a:spcPct val="150000"/>
              </a:lnSpc>
              <a:spcBef>
                <a:spcPts val="0"/>
              </a:spcBef>
              <a:spcAft>
                <a:spcPts val="0"/>
              </a:spcAft>
              <a:buClr>
                <a:srgbClr val="000000"/>
              </a:buClr>
              <a:buSzPts val="1300"/>
              <a:buFont typeface="Arial"/>
              <a:buNone/>
            </a:pPr>
            <a:r>
              <a:rPr b="0" i="0" lang="en" sz="1300" u="none" cap="none" strike="noStrike">
                <a:solidFill>
                  <a:schemeClr val="dk1"/>
                </a:solidFill>
                <a:latin typeface="Fira Sans"/>
                <a:ea typeface="Fira Sans"/>
                <a:cs typeface="Fira Sans"/>
                <a:sym typeface="Fira Sans"/>
              </a:rPr>
              <a:t>104 101 108 108 111 119 111 114 108 100</a:t>
            </a:r>
            <a:endParaRPr b="1" i="0" sz="1300" u="none" cap="none" strike="noStrike">
              <a:solidFill>
                <a:schemeClr val="dk1"/>
              </a:solidFill>
              <a:latin typeface="Fira Sans"/>
              <a:ea typeface="Fira Sans"/>
              <a:cs typeface="Fira Sans"/>
              <a:sym typeface="Fira Sans"/>
            </a:endParaRPr>
          </a:p>
          <a:p>
            <a:pPr indent="-311150" lvl="0" marL="457200" marR="0" rtl="0" algn="l">
              <a:lnSpc>
                <a:spcPct val="150000"/>
              </a:lnSpc>
              <a:spcBef>
                <a:spcPts val="0"/>
              </a:spcBef>
              <a:spcAft>
                <a:spcPts val="0"/>
              </a:spcAft>
              <a:buClr>
                <a:schemeClr val="dk1"/>
              </a:buClr>
              <a:buSzPts val="1300"/>
              <a:buFont typeface="Fira Sans"/>
              <a:buChar char="●"/>
            </a:pPr>
            <a:r>
              <a:rPr b="1" i="0" lang="en" sz="1300" u="none" cap="none" strike="noStrike">
                <a:solidFill>
                  <a:schemeClr val="dk1"/>
                </a:solidFill>
                <a:latin typeface="Fira Sans"/>
                <a:ea typeface="Fira Sans"/>
                <a:cs typeface="Fira Sans"/>
                <a:sym typeface="Fira Sans"/>
              </a:rPr>
              <a:t>Convert ASCII values to its equivalent binary value to form a binary string:</a:t>
            </a:r>
            <a:endParaRPr b="1" i="0" sz="1300" u="none" cap="none" strike="noStrike">
              <a:solidFill>
                <a:schemeClr val="dk1"/>
              </a:solidFill>
              <a:latin typeface="Fira Sans"/>
              <a:ea typeface="Fira Sans"/>
              <a:cs typeface="Fira Sans"/>
              <a:sym typeface="Fira Sans"/>
            </a:endParaRPr>
          </a:p>
          <a:p>
            <a:pPr indent="0" lvl="0" marL="457200" marR="0" rtl="0" algn="l">
              <a:lnSpc>
                <a:spcPct val="150000"/>
              </a:lnSpc>
              <a:spcBef>
                <a:spcPts val="0"/>
              </a:spcBef>
              <a:spcAft>
                <a:spcPts val="0"/>
              </a:spcAft>
              <a:buClr>
                <a:srgbClr val="000000"/>
              </a:buClr>
              <a:buSzPts val="1300"/>
              <a:buFont typeface="Arial"/>
              <a:buNone/>
            </a:pPr>
            <a:r>
              <a:rPr b="0" i="0" lang="en" sz="1300" u="none" cap="none" strike="noStrike">
                <a:solidFill>
                  <a:schemeClr val="dk1"/>
                </a:solidFill>
                <a:latin typeface="Fira Sans"/>
                <a:ea typeface="Fira Sans"/>
                <a:cs typeface="Fira Sans"/>
                <a:sym typeface="Fira Sans"/>
              </a:rPr>
              <a:t>01101000011001010110110001101100011011110111011101101111011100100110110001100100</a:t>
            </a:r>
            <a:endParaRPr b="0" i="0" sz="1300" u="none" cap="none" strike="noStrike">
              <a:solidFill>
                <a:schemeClr val="dk1"/>
              </a:solidFill>
              <a:latin typeface="Fira Sans"/>
              <a:ea typeface="Fira Sans"/>
              <a:cs typeface="Fira Sans"/>
              <a:sym typeface="Fira Sans"/>
            </a:endParaRPr>
          </a:p>
          <a:p>
            <a:pPr indent="-311150" lvl="0" marL="457200" marR="0" rtl="0" algn="l">
              <a:lnSpc>
                <a:spcPct val="150000"/>
              </a:lnSpc>
              <a:spcBef>
                <a:spcPts val="0"/>
              </a:spcBef>
              <a:spcAft>
                <a:spcPts val="0"/>
              </a:spcAft>
              <a:buClr>
                <a:schemeClr val="dk1"/>
              </a:buClr>
              <a:buSzPts val="1300"/>
              <a:buFont typeface="Fira Sans"/>
              <a:buChar char="●"/>
            </a:pPr>
            <a:r>
              <a:rPr b="1" i="0" lang="en" sz="1300" u="none" cap="none" strike="noStrike">
                <a:solidFill>
                  <a:schemeClr val="dk1"/>
                </a:solidFill>
                <a:latin typeface="Fira Sans"/>
                <a:ea typeface="Fira Sans"/>
                <a:cs typeface="Fira Sans"/>
                <a:sym typeface="Fira Sans"/>
              </a:rPr>
              <a:t>Right shift the binary string by 5: </a:t>
            </a:r>
            <a:r>
              <a:rPr b="0" i="0" lang="en" sz="1300" u="none" cap="none" strike="noStrike">
                <a:solidFill>
                  <a:schemeClr val="dk1"/>
                </a:solidFill>
                <a:latin typeface="Fira Sans"/>
                <a:ea typeface="Fira Sans"/>
                <a:cs typeface="Fira Sans"/>
                <a:sym typeface="Fira Sans"/>
              </a:rPr>
              <a:t>00100011010000110010101101100011011000110111101110111011011110111001001101100011</a:t>
            </a:r>
            <a:endParaRPr b="0" i="0" sz="1300" u="none" cap="none" strike="noStrike">
              <a:solidFill>
                <a:schemeClr val="dk1"/>
              </a:solidFill>
              <a:latin typeface="Fira Sans"/>
              <a:ea typeface="Fira Sans"/>
              <a:cs typeface="Fira Sans"/>
              <a:sym typeface="Fira Sans"/>
            </a:endParaRPr>
          </a:p>
          <a:p>
            <a:pPr indent="-311150" lvl="0" marL="457200" marR="0" rtl="0" algn="l">
              <a:lnSpc>
                <a:spcPct val="150000"/>
              </a:lnSpc>
              <a:spcBef>
                <a:spcPts val="0"/>
              </a:spcBef>
              <a:spcAft>
                <a:spcPts val="0"/>
              </a:spcAft>
              <a:buClr>
                <a:schemeClr val="dk1"/>
              </a:buClr>
              <a:buSzPts val="1300"/>
              <a:buFont typeface="Fira Sans"/>
              <a:buChar char="●"/>
            </a:pPr>
            <a:r>
              <a:rPr b="1" i="0" lang="en" sz="1300" u="none" cap="none" strike="noStrike">
                <a:solidFill>
                  <a:schemeClr val="dk1"/>
                </a:solidFill>
                <a:latin typeface="Fira Sans"/>
                <a:ea typeface="Fira Sans"/>
                <a:cs typeface="Fira Sans"/>
                <a:sym typeface="Fira Sans"/>
              </a:rPr>
              <a:t>Split the string into even and odd blocks:</a:t>
            </a:r>
            <a:endParaRPr b="1" i="0" sz="1300" u="none" cap="none" strike="noStrike">
              <a:solidFill>
                <a:schemeClr val="dk1"/>
              </a:solidFill>
              <a:latin typeface="Fira Sans"/>
              <a:ea typeface="Fira Sans"/>
              <a:cs typeface="Fira Sans"/>
              <a:sym typeface="Fira Sans"/>
            </a:endParaRPr>
          </a:p>
          <a:p>
            <a:pPr indent="0" lvl="0" marL="457200" marR="0" rtl="0" algn="l">
              <a:lnSpc>
                <a:spcPct val="150000"/>
              </a:lnSpc>
              <a:spcBef>
                <a:spcPts val="0"/>
              </a:spcBef>
              <a:spcAft>
                <a:spcPts val="0"/>
              </a:spcAft>
              <a:buClr>
                <a:srgbClr val="000000"/>
              </a:buClr>
              <a:buSzPts val="1300"/>
              <a:buFont typeface="Arial"/>
              <a:buNone/>
            </a:pPr>
            <a:r>
              <a:rPr b="0" i="0" lang="en" sz="1300" u="none" cap="none" strike="noStrike">
                <a:solidFill>
                  <a:schemeClr val="dk1"/>
                </a:solidFill>
                <a:latin typeface="Fira Sans"/>
                <a:ea typeface="Fira Sans"/>
                <a:cs typeface="Fira Sans"/>
                <a:sym typeface="Fira Sans"/>
              </a:rPr>
              <a:t>B1 = odd    </a:t>
            </a:r>
            <a:endParaRPr b="0" i="0" sz="1300" u="none" cap="none" strike="noStrike">
              <a:solidFill>
                <a:schemeClr val="dk1"/>
              </a:solidFill>
              <a:latin typeface="Fira Sans"/>
              <a:ea typeface="Fira Sans"/>
              <a:cs typeface="Fira Sans"/>
              <a:sym typeface="Fira Sans"/>
            </a:endParaRPr>
          </a:p>
          <a:p>
            <a:pPr indent="0" lvl="0" marL="457200" marR="0" rtl="0" algn="l">
              <a:lnSpc>
                <a:spcPct val="150000"/>
              </a:lnSpc>
              <a:spcBef>
                <a:spcPts val="0"/>
              </a:spcBef>
              <a:spcAft>
                <a:spcPts val="0"/>
              </a:spcAft>
              <a:buClr>
                <a:srgbClr val="000000"/>
              </a:buClr>
              <a:buSzPts val="1300"/>
              <a:buFont typeface="Arial"/>
              <a:buNone/>
            </a:pPr>
            <a:r>
              <a:rPr b="0" i="0" lang="en" sz="1300" u="none" cap="none" strike="noStrike">
                <a:solidFill>
                  <a:schemeClr val="dk1"/>
                </a:solidFill>
                <a:latin typeface="Fira Sans"/>
                <a:ea typeface="Fira Sans"/>
                <a:cs typeface="Fira Sans"/>
                <a:sym typeface="Fira Sans"/>
              </a:rPr>
              <a:t>0101000101110101010101111111011110010101</a:t>
            </a:r>
            <a:endParaRPr b="0" i="0" sz="1300" u="none" cap="none" strike="noStrike">
              <a:solidFill>
                <a:schemeClr val="dk1"/>
              </a:solidFill>
              <a:latin typeface="Fira Sans"/>
              <a:ea typeface="Fira Sans"/>
              <a:cs typeface="Fira Sans"/>
              <a:sym typeface="Fira Sans"/>
            </a:endParaRPr>
          </a:p>
          <a:p>
            <a:pPr indent="0" lvl="0" marL="457200" marR="0" rtl="0" algn="l">
              <a:lnSpc>
                <a:spcPct val="150000"/>
              </a:lnSpc>
              <a:spcBef>
                <a:spcPts val="0"/>
              </a:spcBef>
              <a:spcAft>
                <a:spcPts val="0"/>
              </a:spcAft>
              <a:buClr>
                <a:srgbClr val="000000"/>
              </a:buClr>
              <a:buSzPts val="1300"/>
              <a:buFont typeface="Arial"/>
              <a:buNone/>
            </a:pPr>
            <a:r>
              <a:rPr b="0" i="0" lang="en" sz="1300" u="none" cap="none" strike="noStrike">
                <a:solidFill>
                  <a:schemeClr val="dk1"/>
                </a:solidFill>
                <a:latin typeface="Fira Sans"/>
                <a:ea typeface="Fira Sans"/>
                <a:cs typeface="Fira Sans"/>
                <a:sym typeface="Fira Sans"/>
              </a:rPr>
              <a:t>B2 = even</a:t>
            </a:r>
            <a:endParaRPr b="0" i="0" sz="1300" u="none" cap="none" strike="noStrike">
              <a:solidFill>
                <a:schemeClr val="dk1"/>
              </a:solidFill>
              <a:latin typeface="Fira Sans"/>
              <a:ea typeface="Fira Sans"/>
              <a:cs typeface="Fira Sans"/>
              <a:sym typeface="Fira Sans"/>
            </a:endParaRPr>
          </a:p>
          <a:p>
            <a:pPr indent="0" lvl="0" marL="457200" marR="0" rtl="0" algn="l">
              <a:lnSpc>
                <a:spcPct val="150000"/>
              </a:lnSpc>
              <a:spcBef>
                <a:spcPts val="0"/>
              </a:spcBef>
              <a:spcAft>
                <a:spcPts val="0"/>
              </a:spcAft>
              <a:buClr>
                <a:srgbClr val="000000"/>
              </a:buClr>
              <a:buSzPts val="1300"/>
              <a:buFont typeface="Arial"/>
              <a:buNone/>
            </a:pPr>
            <a:r>
              <a:rPr b="0" i="0" lang="en" sz="1300" u="none" cap="none" strike="noStrike">
                <a:solidFill>
                  <a:schemeClr val="dk1"/>
                </a:solidFill>
                <a:latin typeface="Fira Sans"/>
                <a:ea typeface="Fira Sans"/>
                <a:cs typeface="Fira Sans"/>
                <a:sym typeface="Fira Sans"/>
              </a:rPr>
              <a:t>0001100100011001100111010101110101011001</a:t>
            </a:r>
            <a:endParaRPr b="0" i="0" sz="1300" u="none" cap="none" strike="noStrike">
              <a:solidFill>
                <a:schemeClr val="dk1"/>
              </a:solidFill>
              <a:latin typeface="Fira Sans"/>
              <a:ea typeface="Fira Sans"/>
              <a:cs typeface="Fira Sans"/>
              <a:sym typeface="Fira Sans"/>
            </a:endParaRPr>
          </a:p>
          <a:p>
            <a:pPr indent="0" lvl="0" marL="0" marR="0" rtl="0" algn="l">
              <a:lnSpc>
                <a:spcPct val="150000"/>
              </a:lnSpc>
              <a:spcBef>
                <a:spcPts val="0"/>
              </a:spcBef>
              <a:spcAft>
                <a:spcPts val="0"/>
              </a:spcAft>
              <a:buClr>
                <a:schemeClr val="dk1"/>
              </a:buClr>
              <a:buSzPts val="1100"/>
              <a:buFont typeface="Arial"/>
              <a:buNone/>
            </a:pPr>
            <a:r>
              <a:t/>
            </a:r>
            <a:endParaRPr b="1" i="0" sz="800" u="none" cap="none" strike="noStrike">
              <a:solidFill>
                <a:schemeClr val="dk1"/>
              </a:solidFill>
              <a:latin typeface="Fira Sans"/>
              <a:ea typeface="Fira Sans"/>
              <a:cs typeface="Fira Sans"/>
              <a:sym typeface="Fira Sans"/>
            </a:endParaRPr>
          </a:p>
        </p:txBody>
      </p:sp>
      <p:sp>
        <p:nvSpPr>
          <p:cNvPr id="992" name="Google Shape;992;p102"/>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96" name="Shape 996"/>
        <p:cNvGrpSpPr/>
        <p:nvPr/>
      </p:nvGrpSpPr>
      <p:grpSpPr>
        <a:xfrm>
          <a:off x="0" y="0"/>
          <a:ext cx="0" cy="0"/>
          <a:chOff x="0" y="0"/>
          <a:chExt cx="0" cy="0"/>
        </a:xfrm>
      </p:grpSpPr>
      <p:sp>
        <p:nvSpPr>
          <p:cNvPr id="997" name="Google Shape;997;p103"/>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998" name="Google Shape;998;p103"/>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99" name="Google Shape;999;p103"/>
          <p:cNvSpPr/>
          <p:nvPr/>
        </p:nvSpPr>
        <p:spPr>
          <a:xfrm>
            <a:off x="571500" y="558050"/>
            <a:ext cx="7953900" cy="4107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1" i="0" lang="en" sz="1700" u="none" cap="none" strike="noStrike">
                <a:solidFill>
                  <a:schemeClr val="dk1"/>
                </a:solidFill>
                <a:latin typeface="Fira Sans"/>
                <a:ea typeface="Fira Sans"/>
                <a:cs typeface="Fira Sans"/>
                <a:sym typeface="Fira Sans"/>
              </a:rPr>
              <a:t>Intron Sequence generation:</a:t>
            </a:r>
            <a:endParaRPr b="1" i="0" sz="1700" u="none" cap="none" strike="noStrike">
              <a:solidFill>
                <a:schemeClr val="dk1"/>
              </a:solidFill>
              <a:latin typeface="Fira Sans"/>
              <a:ea typeface="Fira Sans"/>
              <a:cs typeface="Fira Sans"/>
              <a:sym typeface="Fira Sans"/>
            </a:endParaRPr>
          </a:p>
          <a:p>
            <a:pPr indent="0" lvl="0" marL="0" marR="0" rtl="0" algn="l">
              <a:lnSpc>
                <a:spcPct val="150000"/>
              </a:lnSpc>
              <a:spcBef>
                <a:spcPts val="0"/>
              </a:spcBef>
              <a:spcAft>
                <a:spcPts val="0"/>
              </a:spcAft>
              <a:buClr>
                <a:schemeClr val="dk1"/>
              </a:buClr>
              <a:buSzPts val="1100"/>
              <a:buFont typeface="Arial"/>
              <a:buNone/>
            </a:pPr>
            <a:r>
              <a:rPr b="1" i="0" lang="en" sz="1150" u="none" cap="none" strike="noStrike">
                <a:solidFill>
                  <a:schemeClr val="dk1"/>
                </a:solidFill>
                <a:latin typeface="Fira Sans"/>
                <a:ea typeface="Fira Sans"/>
                <a:cs typeface="Fira Sans"/>
                <a:sym typeface="Fira Sans"/>
              </a:rPr>
              <a:t>Receiver mobile number: </a:t>
            </a:r>
            <a:r>
              <a:rPr b="0" i="0" lang="en" sz="1150" u="none" cap="none" strike="noStrike">
                <a:solidFill>
                  <a:schemeClr val="dk1"/>
                </a:solidFill>
                <a:latin typeface="Fira Sans"/>
                <a:ea typeface="Fira Sans"/>
                <a:cs typeface="Fira Sans"/>
                <a:sym typeface="Fira Sans"/>
              </a:rPr>
              <a:t>6212345439</a:t>
            </a:r>
            <a:r>
              <a:rPr b="1" i="0" lang="en" sz="1150" u="none" cap="none" strike="noStrike">
                <a:solidFill>
                  <a:schemeClr val="dk1"/>
                </a:solidFill>
                <a:latin typeface="Fira Sans"/>
                <a:ea typeface="Fira Sans"/>
                <a:cs typeface="Fira Sans"/>
                <a:sym typeface="Fira Sans"/>
              </a:rPr>
              <a:t> </a:t>
            </a:r>
            <a:endParaRPr b="1" i="0" sz="1150" u="none" cap="none" strike="noStrike">
              <a:solidFill>
                <a:schemeClr val="dk1"/>
              </a:solidFill>
              <a:latin typeface="Fira Sans"/>
              <a:ea typeface="Fira Sans"/>
              <a:cs typeface="Fira Sans"/>
              <a:sym typeface="Fira Sans"/>
            </a:endParaRPr>
          </a:p>
          <a:p>
            <a:pPr indent="0" lvl="0" marL="0" marR="0" rtl="0" algn="l">
              <a:lnSpc>
                <a:spcPct val="150000"/>
              </a:lnSpc>
              <a:spcBef>
                <a:spcPts val="0"/>
              </a:spcBef>
              <a:spcAft>
                <a:spcPts val="0"/>
              </a:spcAft>
              <a:buClr>
                <a:schemeClr val="dk1"/>
              </a:buClr>
              <a:buSzPts val="1100"/>
              <a:buFont typeface="Arial"/>
              <a:buNone/>
            </a:pPr>
            <a:r>
              <a:rPr b="1" i="0" lang="en" sz="1150" u="none" cap="none" strike="noStrike">
                <a:solidFill>
                  <a:schemeClr val="dk1"/>
                </a:solidFill>
                <a:latin typeface="Fira Sans"/>
                <a:ea typeface="Fira Sans"/>
                <a:cs typeface="Fira Sans"/>
                <a:sym typeface="Fira Sans"/>
              </a:rPr>
              <a:t>Converting the first 8 digits of mobile no. into ASCII values:</a:t>
            </a:r>
            <a:endParaRPr b="1" i="0" sz="1150" u="none" cap="none" strike="noStrike">
              <a:solidFill>
                <a:schemeClr val="dk1"/>
              </a:solidFill>
              <a:latin typeface="Fira Sans"/>
              <a:ea typeface="Fira Sans"/>
              <a:cs typeface="Fira Sans"/>
              <a:sym typeface="Fira Sans"/>
            </a:endParaRPr>
          </a:p>
          <a:p>
            <a:pPr indent="0" lvl="0" marL="0" marR="0" rtl="0" algn="l">
              <a:lnSpc>
                <a:spcPct val="150000"/>
              </a:lnSpc>
              <a:spcBef>
                <a:spcPts val="0"/>
              </a:spcBef>
              <a:spcAft>
                <a:spcPts val="0"/>
              </a:spcAft>
              <a:buClr>
                <a:schemeClr val="dk1"/>
              </a:buClr>
              <a:buSzPts val="1100"/>
              <a:buFont typeface="Arial"/>
              <a:buNone/>
            </a:pPr>
            <a:r>
              <a:rPr b="0" i="0" lang="en" sz="1150" u="none" cap="none" strike="noStrike">
                <a:solidFill>
                  <a:schemeClr val="dk1"/>
                </a:solidFill>
                <a:latin typeface="Fira Sans"/>
                <a:ea typeface="Fira Sans"/>
                <a:cs typeface="Fira Sans"/>
                <a:sym typeface="Fira Sans"/>
              </a:rPr>
              <a:t>54 50 49 50 51 52 53 52</a:t>
            </a:r>
            <a:endParaRPr b="0" i="0" sz="1150" u="none" cap="none" strike="noStrike">
              <a:solidFill>
                <a:schemeClr val="dk1"/>
              </a:solidFill>
              <a:latin typeface="Fira Sans"/>
              <a:ea typeface="Fira Sans"/>
              <a:cs typeface="Fira Sans"/>
              <a:sym typeface="Fira Sans"/>
            </a:endParaRPr>
          </a:p>
          <a:p>
            <a:pPr indent="0" lvl="0" marL="0" marR="0" rtl="0" algn="l">
              <a:lnSpc>
                <a:spcPct val="150000"/>
              </a:lnSpc>
              <a:spcBef>
                <a:spcPts val="0"/>
              </a:spcBef>
              <a:spcAft>
                <a:spcPts val="0"/>
              </a:spcAft>
              <a:buClr>
                <a:schemeClr val="dk1"/>
              </a:buClr>
              <a:buSzPts val="1100"/>
              <a:buFont typeface="Arial"/>
              <a:buNone/>
            </a:pPr>
            <a:r>
              <a:rPr b="1" i="0" lang="en" sz="1150" u="none" cap="none" strike="noStrike">
                <a:solidFill>
                  <a:schemeClr val="dk1"/>
                </a:solidFill>
                <a:latin typeface="Fira Sans"/>
                <a:ea typeface="Fira Sans"/>
                <a:cs typeface="Fira Sans"/>
                <a:sym typeface="Fira Sans"/>
              </a:rPr>
              <a:t>Date of birth of Receiver: </a:t>
            </a:r>
            <a:r>
              <a:rPr b="0" i="0" lang="en" sz="1150" u="none" cap="none" strike="noStrike">
                <a:solidFill>
                  <a:schemeClr val="dk1"/>
                </a:solidFill>
                <a:latin typeface="Fira Sans"/>
                <a:ea typeface="Fira Sans"/>
                <a:cs typeface="Fira Sans"/>
                <a:sym typeface="Fira Sans"/>
              </a:rPr>
              <a:t>01011999</a:t>
            </a:r>
            <a:endParaRPr b="0" i="0" sz="1150" u="none" cap="none" strike="noStrike">
              <a:solidFill>
                <a:schemeClr val="dk1"/>
              </a:solidFill>
              <a:latin typeface="Fira Sans"/>
              <a:ea typeface="Fira Sans"/>
              <a:cs typeface="Fira Sans"/>
              <a:sym typeface="Fira Sans"/>
            </a:endParaRPr>
          </a:p>
          <a:p>
            <a:pPr indent="0" lvl="0" marL="0" marR="0" rtl="0" algn="l">
              <a:lnSpc>
                <a:spcPct val="150000"/>
              </a:lnSpc>
              <a:spcBef>
                <a:spcPts val="0"/>
              </a:spcBef>
              <a:spcAft>
                <a:spcPts val="0"/>
              </a:spcAft>
              <a:buClr>
                <a:schemeClr val="dk1"/>
              </a:buClr>
              <a:buSzPts val="1100"/>
              <a:buFont typeface="Arial"/>
              <a:buNone/>
            </a:pPr>
            <a:r>
              <a:rPr b="0" i="0" lang="en" sz="1150" u="none" cap="none" strike="noStrike">
                <a:solidFill>
                  <a:schemeClr val="dk1"/>
                </a:solidFill>
                <a:latin typeface="Fira Sans"/>
                <a:ea typeface="Fira Sans"/>
                <a:cs typeface="Fira Sans"/>
                <a:sym typeface="Fira Sans"/>
              </a:rPr>
              <a:t>48 49 48 49 49 57 57 57</a:t>
            </a:r>
            <a:endParaRPr b="0" i="0" sz="1150" u="none" cap="none" strike="noStrike">
              <a:solidFill>
                <a:schemeClr val="dk1"/>
              </a:solidFill>
              <a:latin typeface="Fira Sans"/>
              <a:ea typeface="Fira Sans"/>
              <a:cs typeface="Fira Sans"/>
              <a:sym typeface="Fira Sans"/>
            </a:endParaRPr>
          </a:p>
          <a:p>
            <a:pPr indent="0" lvl="0" marL="0" marR="0" rtl="0" algn="l">
              <a:lnSpc>
                <a:spcPct val="150000"/>
              </a:lnSpc>
              <a:spcBef>
                <a:spcPts val="0"/>
              </a:spcBef>
              <a:spcAft>
                <a:spcPts val="0"/>
              </a:spcAft>
              <a:buClr>
                <a:schemeClr val="dk1"/>
              </a:buClr>
              <a:buSzPts val="1100"/>
              <a:buFont typeface="Arial"/>
              <a:buNone/>
            </a:pPr>
            <a:r>
              <a:rPr b="1" i="0" lang="en" sz="1150" u="none" cap="none" strike="noStrike">
                <a:solidFill>
                  <a:schemeClr val="dk1"/>
                </a:solidFill>
                <a:latin typeface="Fira Sans"/>
                <a:ea typeface="Fira Sans"/>
                <a:cs typeface="Fira Sans"/>
                <a:sym typeface="Fira Sans"/>
              </a:rPr>
              <a:t>Concatenate the ASCII value of the strings:</a:t>
            </a:r>
            <a:endParaRPr b="1" i="0" sz="1150" u="none" cap="none" strike="noStrike">
              <a:solidFill>
                <a:schemeClr val="dk1"/>
              </a:solidFill>
              <a:latin typeface="Fira Sans"/>
              <a:ea typeface="Fira Sans"/>
              <a:cs typeface="Fira Sans"/>
              <a:sym typeface="Fira Sans"/>
            </a:endParaRPr>
          </a:p>
          <a:p>
            <a:pPr indent="0" lvl="0" marL="0" marR="0" rtl="0" algn="l">
              <a:lnSpc>
                <a:spcPct val="150000"/>
              </a:lnSpc>
              <a:spcBef>
                <a:spcPts val="0"/>
              </a:spcBef>
              <a:spcAft>
                <a:spcPts val="0"/>
              </a:spcAft>
              <a:buClr>
                <a:schemeClr val="dk1"/>
              </a:buClr>
              <a:buSzPts val="1100"/>
              <a:buFont typeface="Arial"/>
              <a:buNone/>
            </a:pPr>
            <a:r>
              <a:rPr b="0" i="0" lang="en" sz="1150" u="none" cap="none" strike="noStrike">
                <a:solidFill>
                  <a:schemeClr val="dk1"/>
                </a:solidFill>
                <a:latin typeface="Fira Sans"/>
                <a:ea typeface="Fira Sans"/>
                <a:cs typeface="Fira Sans"/>
                <a:sym typeface="Fira Sans"/>
              </a:rPr>
              <a:t>54 50 49 50 51 52 53 52 48 49 48 49 49 57 57 57</a:t>
            </a:r>
            <a:endParaRPr b="0" i="0" sz="1150" u="none" cap="none" strike="noStrike">
              <a:solidFill>
                <a:schemeClr val="dk1"/>
              </a:solidFill>
              <a:latin typeface="Fira Sans"/>
              <a:ea typeface="Fira Sans"/>
              <a:cs typeface="Fira Sans"/>
              <a:sym typeface="Fira Sans"/>
            </a:endParaRPr>
          </a:p>
          <a:p>
            <a:pPr indent="0" lvl="0" marL="0" marR="0" rtl="0" algn="l">
              <a:lnSpc>
                <a:spcPct val="150000"/>
              </a:lnSpc>
              <a:spcBef>
                <a:spcPts val="0"/>
              </a:spcBef>
              <a:spcAft>
                <a:spcPts val="0"/>
              </a:spcAft>
              <a:buClr>
                <a:schemeClr val="dk1"/>
              </a:buClr>
              <a:buSzPts val="1100"/>
              <a:buFont typeface="Arial"/>
              <a:buNone/>
            </a:pPr>
            <a:r>
              <a:rPr b="1" i="0" lang="en" sz="1150" u="none" cap="none" strike="noStrike">
                <a:solidFill>
                  <a:schemeClr val="dk1"/>
                </a:solidFill>
                <a:latin typeface="Fira Sans"/>
                <a:ea typeface="Fira Sans"/>
                <a:cs typeface="Fira Sans"/>
                <a:sym typeface="Fira Sans"/>
              </a:rPr>
              <a:t>Convert the ASCII value into binary value(128 bits):</a:t>
            </a:r>
            <a:endParaRPr b="1" i="0" sz="1150" u="none" cap="none" strike="noStrike">
              <a:solidFill>
                <a:schemeClr val="dk1"/>
              </a:solidFill>
              <a:latin typeface="Fira Sans"/>
              <a:ea typeface="Fira Sans"/>
              <a:cs typeface="Fira Sans"/>
              <a:sym typeface="Fira Sans"/>
            </a:endParaRPr>
          </a:p>
          <a:p>
            <a:pPr indent="0" lvl="0" marL="0" marR="0" rtl="0" algn="l">
              <a:lnSpc>
                <a:spcPct val="150000"/>
              </a:lnSpc>
              <a:spcBef>
                <a:spcPts val="0"/>
              </a:spcBef>
              <a:spcAft>
                <a:spcPts val="0"/>
              </a:spcAft>
              <a:buClr>
                <a:schemeClr val="dk1"/>
              </a:buClr>
              <a:buSzPts val="1100"/>
              <a:buFont typeface="Arial"/>
              <a:buNone/>
            </a:pPr>
            <a:r>
              <a:rPr b="0" i="0" lang="en" sz="1150" u="none" cap="none" strike="noStrike">
                <a:solidFill>
                  <a:schemeClr val="dk1"/>
                </a:solidFill>
                <a:latin typeface="Fira Sans"/>
                <a:ea typeface="Fira Sans"/>
                <a:cs typeface="Fira Sans"/>
                <a:sym typeface="Fira Sans"/>
              </a:rPr>
              <a:t>00110110001100100011000100110010001100110011010000110101001101000011000000110001001100000011000100110001001110010011100100111001</a:t>
            </a:r>
            <a:endParaRPr b="0" i="0" sz="1150" u="none" cap="none" strike="noStrike">
              <a:solidFill>
                <a:schemeClr val="dk1"/>
              </a:solidFill>
              <a:latin typeface="Fira Sans"/>
              <a:ea typeface="Fira Sans"/>
              <a:cs typeface="Fira Sans"/>
              <a:sym typeface="Fira Sans"/>
            </a:endParaRPr>
          </a:p>
          <a:p>
            <a:pPr indent="0" lvl="0" marL="0" marR="0" rtl="0" algn="l">
              <a:lnSpc>
                <a:spcPct val="150000"/>
              </a:lnSpc>
              <a:spcBef>
                <a:spcPts val="0"/>
              </a:spcBef>
              <a:spcAft>
                <a:spcPts val="0"/>
              </a:spcAft>
              <a:buClr>
                <a:schemeClr val="dk1"/>
              </a:buClr>
              <a:buSzPts val="1100"/>
              <a:buFont typeface="Arial"/>
              <a:buNone/>
            </a:pPr>
            <a:r>
              <a:rPr b="1" i="0" lang="en" sz="1150" u="none" cap="none" strike="noStrike">
                <a:solidFill>
                  <a:schemeClr val="dk1"/>
                </a:solidFill>
                <a:latin typeface="Fira Sans"/>
                <a:ea typeface="Fira Sans"/>
                <a:cs typeface="Fira Sans"/>
                <a:sym typeface="Fira Sans"/>
              </a:rPr>
              <a:t>To make the intron sequence 256 bits</a:t>
            </a:r>
            <a:r>
              <a:rPr b="0" i="0" lang="en" sz="1150" u="none" cap="none" strike="noStrike">
                <a:solidFill>
                  <a:schemeClr val="dk1"/>
                </a:solidFill>
                <a:latin typeface="Fira Sans"/>
                <a:ea typeface="Fira Sans"/>
                <a:cs typeface="Fira Sans"/>
                <a:sym typeface="Fira Sans"/>
              </a:rPr>
              <a:t> </a:t>
            </a:r>
            <a:r>
              <a:rPr b="1" i="0" lang="en" sz="1150" u="none" cap="none" strike="noStrike">
                <a:solidFill>
                  <a:schemeClr val="dk1"/>
                </a:solidFill>
                <a:latin typeface="Fira Sans"/>
                <a:ea typeface="Fira Sans"/>
                <a:cs typeface="Fira Sans"/>
                <a:sym typeface="Fira Sans"/>
              </a:rPr>
              <a:t>repeat the 128 bit string:</a:t>
            </a:r>
            <a:endParaRPr b="1" i="0" sz="1150" u="none" cap="none" strike="noStrike">
              <a:solidFill>
                <a:schemeClr val="dk1"/>
              </a:solidFill>
              <a:latin typeface="Fira Sans"/>
              <a:ea typeface="Fira Sans"/>
              <a:cs typeface="Fira Sans"/>
              <a:sym typeface="Fira Sans"/>
            </a:endParaRPr>
          </a:p>
          <a:p>
            <a:pPr indent="0" lvl="0" marL="0" marR="0" rtl="0" algn="l">
              <a:lnSpc>
                <a:spcPct val="150000"/>
              </a:lnSpc>
              <a:spcBef>
                <a:spcPts val="0"/>
              </a:spcBef>
              <a:spcAft>
                <a:spcPts val="0"/>
              </a:spcAft>
              <a:buClr>
                <a:schemeClr val="dk1"/>
              </a:buClr>
              <a:buSzPts val="1100"/>
              <a:buFont typeface="Arial"/>
              <a:buNone/>
            </a:pPr>
            <a:r>
              <a:rPr b="0" i="0" lang="en" sz="1150" u="none" cap="none" strike="noStrike">
                <a:solidFill>
                  <a:schemeClr val="dk1"/>
                </a:solidFill>
                <a:latin typeface="Fira Sans"/>
                <a:ea typeface="Fira Sans"/>
                <a:cs typeface="Fira Sans"/>
                <a:sym typeface="Fira Sans"/>
              </a:rPr>
              <a:t>001101100011001000110001001100100011001100110100001101010011010000110000001100010011000000110001001100010011100100111001001110010011011000110010001100010011001000110011001101000011010100110100001100000011000100110000</a:t>
            </a:r>
            <a:r>
              <a:rPr b="1" i="0" lang="en" sz="1150" u="none" cap="none" strike="noStrike">
                <a:solidFill>
                  <a:schemeClr val="dk1"/>
                </a:solidFill>
                <a:latin typeface="Fira Sans"/>
                <a:ea typeface="Fira Sans"/>
                <a:cs typeface="Fira Sans"/>
                <a:sym typeface="Fira Sans"/>
              </a:rPr>
              <a:t>0011000100110001001110010011100100111001</a:t>
            </a:r>
            <a:endParaRPr b="1" i="0" sz="1150" u="none" cap="none" strike="noStrike">
              <a:solidFill>
                <a:schemeClr val="dk1"/>
              </a:solidFill>
              <a:latin typeface="Fira Sans"/>
              <a:ea typeface="Fira Sans"/>
              <a:cs typeface="Fira Sans"/>
              <a:sym typeface="Fira Sans"/>
            </a:endParaRPr>
          </a:p>
        </p:txBody>
      </p:sp>
      <p:sp>
        <p:nvSpPr>
          <p:cNvPr id="1000" name="Google Shape;1000;p103"/>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04" name="Shape 1004"/>
        <p:cNvGrpSpPr/>
        <p:nvPr/>
      </p:nvGrpSpPr>
      <p:grpSpPr>
        <a:xfrm>
          <a:off x="0" y="0"/>
          <a:ext cx="0" cy="0"/>
          <a:chOff x="0" y="0"/>
          <a:chExt cx="0" cy="0"/>
        </a:xfrm>
      </p:grpSpPr>
      <p:sp>
        <p:nvSpPr>
          <p:cNvPr id="1005" name="Google Shape;1005;p104"/>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006" name="Google Shape;1006;p104"/>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07" name="Google Shape;1007;p104"/>
          <p:cNvSpPr/>
          <p:nvPr/>
        </p:nvSpPr>
        <p:spPr>
          <a:xfrm>
            <a:off x="390300" y="232825"/>
            <a:ext cx="8296500" cy="4628400"/>
          </a:xfrm>
          <a:prstGeom prst="rect">
            <a:avLst/>
          </a:prstGeom>
          <a:solidFill>
            <a:srgbClr val="EC3A3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chemeClr val="dk1"/>
                </a:solidFill>
                <a:latin typeface="Fira Sans"/>
                <a:ea typeface="Fira Sans"/>
                <a:cs typeface="Fira Sans"/>
                <a:sym typeface="Fira Sans"/>
              </a:rPr>
              <a:t>Perform XOR operation between RASK and intron Sequence:</a:t>
            </a:r>
            <a:endParaRPr b="1" i="0" sz="12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Fira Sans"/>
                <a:ea typeface="Fira Sans"/>
                <a:cs typeface="Fira Sans"/>
                <a:sym typeface="Fira Sans"/>
              </a:rPr>
              <a:t>011001010100101001110110010010110111101101001110011101100100010001110111010000000000010101000011000001110000111100000001000010110000001001110010011110010101010101011110010101010101110001011000000111100101001001011111</a:t>
            </a:r>
            <a:r>
              <a:rPr b="1" i="0" lang="en" sz="1200" u="none" cap="none" strike="noStrike">
                <a:solidFill>
                  <a:schemeClr val="dk1"/>
                </a:solidFill>
                <a:latin typeface="Fira Sans"/>
                <a:ea typeface="Fira Sans"/>
                <a:cs typeface="Fira Sans"/>
                <a:sym typeface="Fira Sans"/>
              </a:rPr>
              <a:t>0101110000000001000010010000100100001001</a:t>
            </a:r>
            <a:endParaRPr b="1" i="0" sz="12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chemeClr val="dk1"/>
                </a:solidFill>
                <a:latin typeface="Fira Sans"/>
                <a:ea typeface="Fira Sans"/>
                <a:cs typeface="Fira Sans"/>
                <a:sym typeface="Fira Sans"/>
              </a:rPr>
              <a:t>Perform XNOR operation between RASK and intron Sequence:</a:t>
            </a:r>
            <a:endParaRPr b="1" i="0" sz="12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Fira Sans"/>
                <a:ea typeface="Fira Sans"/>
                <a:cs typeface="Fira Sans"/>
                <a:sym typeface="Fira Sans"/>
              </a:rPr>
              <a:t>100110101011010110001001101101001000010010110001100010011011101110001000101111111111101010111100111110001111000011111110111101001111110110001101100001101010101010100001101010101010001110100111111000011010110110100000</a:t>
            </a:r>
            <a:r>
              <a:rPr b="1" i="0" lang="en" sz="1200" u="none" cap="none" strike="noStrike">
                <a:solidFill>
                  <a:schemeClr val="dk1"/>
                </a:solidFill>
                <a:latin typeface="Fira Sans"/>
                <a:ea typeface="Fira Sans"/>
                <a:cs typeface="Fira Sans"/>
                <a:sym typeface="Fira Sans"/>
              </a:rPr>
              <a:t>1010001111111110111101101111011011110110</a:t>
            </a:r>
            <a:endParaRPr b="1" i="0" sz="12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chemeClr val="dk1"/>
                </a:solidFill>
                <a:latin typeface="Fira Sans"/>
                <a:ea typeface="Fira Sans"/>
                <a:cs typeface="Fira Sans"/>
                <a:sym typeface="Fira Sans"/>
              </a:rPr>
              <a:t>Perform XOR operation between odd blocks of plaintext and XNORed RASK &amp; Intron sequence:</a:t>
            </a:r>
            <a:endParaRPr b="1" i="0" sz="12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Fira Sans"/>
                <a:ea typeface="Fira Sans"/>
                <a:cs typeface="Fira Sans"/>
                <a:sym typeface="Fira Sans"/>
              </a:rPr>
              <a:t>1111001010001011101000010000000101100011</a:t>
            </a:r>
            <a:endParaRPr b="1" i="0" sz="12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chemeClr val="dk1"/>
                </a:solidFill>
                <a:latin typeface="Fira Sans"/>
                <a:ea typeface="Fira Sans"/>
                <a:cs typeface="Fira Sans"/>
                <a:sym typeface="Fira Sans"/>
              </a:rPr>
              <a:t>Perform XNOR operation between even blocks of plaintext and XORed RASK &amp; Intron sequence:</a:t>
            </a:r>
            <a:endParaRPr b="1" i="0" sz="12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Fira Sans"/>
                <a:ea typeface="Fira Sans"/>
                <a:cs typeface="Fira Sans"/>
                <a:sym typeface="Fira Sans"/>
              </a:rPr>
              <a:t>1011101011100111011010111010101110101111</a:t>
            </a:r>
            <a:endParaRPr b="1" i="0" sz="12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chemeClr val="dk1"/>
                </a:solidFill>
                <a:latin typeface="Fira Sans"/>
                <a:ea typeface="Fira Sans"/>
                <a:cs typeface="Fira Sans"/>
                <a:sym typeface="Fira Sans"/>
              </a:rPr>
              <a:t>Concatenate the two strings of splitted odd and even half:</a:t>
            </a:r>
            <a:endParaRPr b="1" i="0" sz="12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Fira Sans"/>
                <a:ea typeface="Fira Sans"/>
                <a:cs typeface="Fira Sans"/>
                <a:sym typeface="Fira Sans"/>
              </a:rPr>
              <a:t>11110010100010111010000100000001011000111011101011100111011010111010101110101111</a:t>
            </a:r>
            <a:endParaRPr b="0" i="0" sz="12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chemeClr val="dk1"/>
                </a:solidFill>
                <a:latin typeface="Fira Sans"/>
                <a:ea typeface="Fira Sans"/>
                <a:cs typeface="Fira Sans"/>
                <a:sym typeface="Fira Sans"/>
              </a:rPr>
              <a:t>Reverse the merged string:</a:t>
            </a:r>
            <a:endParaRPr b="1" i="0" sz="12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Fira Sans"/>
                <a:ea typeface="Fira Sans"/>
                <a:cs typeface="Fira Sans"/>
                <a:sym typeface="Fira Sans"/>
              </a:rPr>
              <a:t>11110101110101011101011011100111010111011100011010000000100001011101000101001111</a:t>
            </a:r>
            <a:endParaRPr b="0" i="0" sz="12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chemeClr val="dk1"/>
                </a:solidFill>
                <a:latin typeface="Fira Sans"/>
                <a:ea typeface="Fira Sans"/>
                <a:cs typeface="Fira Sans"/>
                <a:sym typeface="Fira Sans"/>
              </a:rPr>
              <a:t>Each two bit of the binary string is converted to its corresponding DNA base denoted as dnaD1 as per the Row (R0) selected from Row Table :</a:t>
            </a:r>
            <a:endParaRPr b="1" i="0" sz="12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Fira Sans"/>
                <a:ea typeface="Fira Sans"/>
                <a:cs typeface="Fira Sans"/>
                <a:sym typeface="Fira Sans"/>
              </a:rPr>
              <a:t>dnaD1 = GGTTGTTTGTTCGCTGTTGTGATCCAAACATTGTATTAGG</a:t>
            </a:r>
            <a:endParaRPr b="0" i="0" sz="12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chemeClr val="dk1"/>
                </a:solidFill>
                <a:latin typeface="Fira Sans"/>
                <a:ea typeface="Fira Sans"/>
                <a:cs typeface="Fira Sans"/>
                <a:sym typeface="Fira Sans"/>
              </a:rPr>
              <a:t>The Mealy machine converts dnaD1 to a new DNA sequence i.e. dnaD2 by using transition:</a:t>
            </a:r>
            <a:endParaRPr b="1" i="0" sz="12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Fira Sans"/>
                <a:ea typeface="Fira Sans"/>
                <a:cs typeface="Fira Sans"/>
                <a:sym typeface="Fira Sans"/>
              </a:rPr>
              <a:t>dnaD2 = CTTTGACGCGATGGAACGCGCACCCAGTAGACTTCGAGCT (Ciphertext)</a:t>
            </a:r>
            <a:endParaRPr b="0" i="0" sz="1500" u="none" cap="none" strike="noStrike">
              <a:solidFill>
                <a:srgbClr val="000000"/>
              </a:solidFill>
              <a:latin typeface="Fira Sans"/>
              <a:ea typeface="Fira Sans"/>
              <a:cs typeface="Fira Sans"/>
              <a:sym typeface="Fira Sans"/>
            </a:endParaRPr>
          </a:p>
        </p:txBody>
      </p:sp>
      <p:sp>
        <p:nvSpPr>
          <p:cNvPr id="1008" name="Google Shape;1008;p104"/>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12" name="Shape 1012"/>
        <p:cNvGrpSpPr/>
        <p:nvPr/>
      </p:nvGrpSpPr>
      <p:grpSpPr>
        <a:xfrm>
          <a:off x="0" y="0"/>
          <a:ext cx="0" cy="0"/>
          <a:chOff x="0" y="0"/>
          <a:chExt cx="0" cy="0"/>
        </a:xfrm>
      </p:grpSpPr>
      <p:sp>
        <p:nvSpPr>
          <p:cNvPr id="1013" name="Google Shape;1013;p105"/>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014" name="Google Shape;1014;p105"/>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15" name="Google Shape;1015;p105"/>
          <p:cNvSpPr/>
          <p:nvPr/>
        </p:nvSpPr>
        <p:spPr>
          <a:xfrm>
            <a:off x="578550" y="424500"/>
            <a:ext cx="7888200" cy="42945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000" u="none" cap="none" strike="noStrike">
                <a:solidFill>
                  <a:schemeClr val="dk1"/>
                </a:solidFill>
                <a:latin typeface="Fira Sans"/>
                <a:ea typeface="Fira Sans"/>
                <a:cs typeface="Fira Sans"/>
                <a:sym typeface="Fira Sans"/>
              </a:rPr>
              <a:t>Decryption:</a:t>
            </a:r>
            <a:endParaRPr b="1" i="0" sz="2000" u="none" cap="none" strike="noStrike">
              <a:solidFill>
                <a:schemeClr val="dk1"/>
              </a:solidFill>
              <a:latin typeface="Fira Sans"/>
              <a:ea typeface="Fira Sans"/>
              <a:cs typeface="Fira Sans"/>
              <a:sym typeface="Fira Sans"/>
            </a:endParaRPr>
          </a:p>
          <a:p>
            <a:pPr indent="0" lvl="0" marL="457200" marR="0" rtl="0" algn="l">
              <a:lnSpc>
                <a:spcPct val="115000"/>
              </a:lnSpc>
              <a:spcBef>
                <a:spcPts val="0"/>
              </a:spcBef>
              <a:spcAft>
                <a:spcPts val="0"/>
              </a:spcAft>
              <a:buClr>
                <a:schemeClr val="dk1"/>
              </a:buClr>
              <a:buSzPts val="1100"/>
              <a:buFont typeface="Arial"/>
              <a:buNone/>
            </a:pPr>
            <a:r>
              <a:t/>
            </a:r>
            <a:endParaRPr b="1" i="0" sz="15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1"/>
                </a:solidFill>
                <a:latin typeface="Fira Sans"/>
                <a:ea typeface="Fira Sans"/>
                <a:cs typeface="Fira Sans"/>
                <a:sym typeface="Fira Sans"/>
              </a:rPr>
              <a:t>Ciphertext: </a:t>
            </a:r>
            <a:r>
              <a:rPr b="0" i="0" lang="en" sz="1400" u="none" cap="none" strike="noStrike">
                <a:solidFill>
                  <a:schemeClr val="dk1"/>
                </a:solidFill>
                <a:latin typeface="Fira Sans"/>
                <a:ea typeface="Fira Sans"/>
                <a:cs typeface="Fira Sans"/>
                <a:sym typeface="Fira Sans"/>
              </a:rPr>
              <a:t>CTTTGACGCGATGGAACGCGCACCCAGTAGACTTCGAGCT (dnaD2)</a:t>
            </a:r>
            <a:endParaRPr b="1" i="0" sz="14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1"/>
                </a:solidFill>
                <a:latin typeface="Fira Sans"/>
                <a:ea typeface="Fira Sans"/>
                <a:cs typeface="Fira Sans"/>
                <a:sym typeface="Fira Sans"/>
              </a:rPr>
              <a:t>dnaD2 is given as input to the Mealy machine to generate another DNA sequence i.e. dnaD1:</a:t>
            </a:r>
            <a:endParaRPr b="1" i="0" sz="14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1" i="0" lang="en" sz="1400" u="none" cap="none" strike="noStrike">
                <a:solidFill>
                  <a:schemeClr val="dk1"/>
                </a:solidFill>
                <a:latin typeface="Fira Sans"/>
                <a:ea typeface="Fira Sans"/>
                <a:cs typeface="Fira Sans"/>
                <a:sym typeface="Fira Sans"/>
              </a:rPr>
              <a:t>dnaD1 = </a:t>
            </a:r>
            <a:r>
              <a:rPr b="0" i="0" lang="en" sz="1400" u="none" cap="none" strike="noStrike">
                <a:solidFill>
                  <a:schemeClr val="dk1"/>
                </a:solidFill>
                <a:latin typeface="Fira Sans"/>
                <a:ea typeface="Fira Sans"/>
                <a:cs typeface="Fira Sans"/>
                <a:sym typeface="Fira Sans"/>
              </a:rPr>
              <a:t>GGTTGTTTGTTCGCTGTTGTGATCCAAACATTGTATTAGG</a:t>
            </a:r>
            <a:endParaRPr b="0" i="0" sz="14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1"/>
                </a:solidFill>
                <a:latin typeface="Fira Sans"/>
                <a:ea typeface="Fira Sans"/>
                <a:cs typeface="Fira Sans"/>
                <a:sym typeface="Fira Sans"/>
              </a:rPr>
              <a:t>Each DNA base of dnaD1 is replaced by its equivalent 2-bit binary value obtained from row (R1) of Row Table:</a:t>
            </a:r>
            <a:endParaRPr b="1" i="0" sz="14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chemeClr val="dk1"/>
                </a:solidFill>
                <a:latin typeface="Fira Sans"/>
                <a:ea typeface="Fira Sans"/>
                <a:cs typeface="Fira Sans"/>
                <a:sym typeface="Fira Sans"/>
              </a:rPr>
              <a:t>11110101110101011101011011100111010111011100011010000000100001011101000101001111</a:t>
            </a:r>
            <a:endParaRPr b="1" i="0" sz="14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1"/>
                </a:solidFill>
                <a:latin typeface="Fira Sans"/>
                <a:ea typeface="Fira Sans"/>
                <a:cs typeface="Fira Sans"/>
                <a:sym typeface="Fira Sans"/>
              </a:rPr>
              <a:t>Reverse the binary String:</a:t>
            </a:r>
            <a:endParaRPr b="1" i="0" sz="14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chemeClr val="dk1"/>
                </a:solidFill>
                <a:latin typeface="Fira Sans"/>
                <a:ea typeface="Fira Sans"/>
                <a:cs typeface="Fira Sans"/>
                <a:sym typeface="Fira Sans"/>
              </a:rPr>
              <a:t>11110010100010111010000100000001011000111011101011100111011010111010101110101111</a:t>
            </a:r>
            <a:endParaRPr b="1" i="0" sz="14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1"/>
                </a:solidFill>
                <a:latin typeface="Fira Sans"/>
                <a:ea typeface="Fira Sans"/>
                <a:cs typeface="Fira Sans"/>
                <a:sym typeface="Fira Sans"/>
              </a:rPr>
              <a:t>Split the Binary string into two equal halves (First half is considered as odd blocks and next half is considered as even blocks):</a:t>
            </a:r>
            <a:endParaRPr b="1" i="0" sz="14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chemeClr val="dk1"/>
                </a:solidFill>
                <a:latin typeface="Fira Sans"/>
                <a:ea typeface="Fira Sans"/>
                <a:cs typeface="Fira Sans"/>
                <a:sym typeface="Fira Sans"/>
              </a:rPr>
              <a:t>Odd = 1111001010001011101000010000000101100011</a:t>
            </a:r>
            <a:endParaRPr b="0" i="0" sz="14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chemeClr val="dk1"/>
                </a:solidFill>
                <a:latin typeface="Fira Sans"/>
                <a:ea typeface="Fira Sans"/>
                <a:cs typeface="Fira Sans"/>
                <a:sym typeface="Fira Sans"/>
              </a:rPr>
              <a:t>Even = 1011101011100111011010111010101110101111</a:t>
            </a:r>
            <a:endParaRPr b="0" i="0" sz="1400" u="none" cap="none" strike="noStrike">
              <a:solidFill>
                <a:schemeClr val="dk1"/>
              </a:solidFill>
              <a:latin typeface="Fira Sans"/>
              <a:ea typeface="Fira Sans"/>
              <a:cs typeface="Fira Sans"/>
              <a:sym typeface="Fira Sans"/>
            </a:endParaRPr>
          </a:p>
          <a:p>
            <a:pPr indent="0" lvl="0" marL="914400" marR="0" rtl="0" algn="l">
              <a:lnSpc>
                <a:spcPct val="150000"/>
              </a:lnSpc>
              <a:spcBef>
                <a:spcPts val="0"/>
              </a:spcBef>
              <a:spcAft>
                <a:spcPts val="0"/>
              </a:spcAft>
              <a:buClr>
                <a:schemeClr val="dk1"/>
              </a:buClr>
              <a:buSzPts val="1100"/>
              <a:buFont typeface="Arial"/>
              <a:buNone/>
            </a:pPr>
            <a:r>
              <a:t/>
            </a:r>
            <a:endParaRPr b="1" i="0" sz="1100" u="none" cap="none" strike="noStrike">
              <a:solidFill>
                <a:schemeClr val="dk1"/>
              </a:solidFill>
              <a:latin typeface="Fira Sans"/>
              <a:ea typeface="Fira Sans"/>
              <a:cs typeface="Fira Sans"/>
              <a:sym typeface="Fira Sans"/>
            </a:endParaRPr>
          </a:p>
        </p:txBody>
      </p:sp>
      <p:sp>
        <p:nvSpPr>
          <p:cNvPr id="1016" name="Google Shape;1016;p10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20" name="Shape 1020"/>
        <p:cNvGrpSpPr/>
        <p:nvPr/>
      </p:nvGrpSpPr>
      <p:grpSpPr>
        <a:xfrm>
          <a:off x="0" y="0"/>
          <a:ext cx="0" cy="0"/>
          <a:chOff x="0" y="0"/>
          <a:chExt cx="0" cy="0"/>
        </a:xfrm>
      </p:grpSpPr>
      <p:sp>
        <p:nvSpPr>
          <p:cNvPr id="1021" name="Google Shape;1021;p106"/>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022" name="Google Shape;1022;p106"/>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23" name="Google Shape;1023;p106"/>
          <p:cNvSpPr/>
          <p:nvPr/>
        </p:nvSpPr>
        <p:spPr>
          <a:xfrm>
            <a:off x="423325" y="578225"/>
            <a:ext cx="8142000" cy="4050300"/>
          </a:xfrm>
          <a:prstGeom prst="rect">
            <a:avLst/>
          </a:prstGeom>
          <a:solidFill>
            <a:srgbClr val="4949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1400" u="none" cap="none" strike="noStrike">
                <a:solidFill>
                  <a:schemeClr val="dk1"/>
                </a:solidFill>
                <a:latin typeface="Fira Sans"/>
                <a:ea typeface="Fira Sans"/>
                <a:cs typeface="Fira Sans"/>
                <a:sym typeface="Fira Sans"/>
              </a:rPr>
              <a:t>Performing XNOR between RASK and Intron sequence for odd blocks and XOR between RASK and Intron sequence for even blocks:</a:t>
            </a:r>
            <a:endParaRPr b="1" i="0" sz="14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chemeClr val="dk1"/>
                </a:solidFill>
                <a:latin typeface="Fira Sans"/>
                <a:ea typeface="Fira Sans"/>
                <a:cs typeface="Fira Sans"/>
                <a:sym typeface="Fira Sans"/>
              </a:rPr>
              <a:t>Odd=</a:t>
            </a:r>
            <a:r>
              <a:rPr b="1" i="0" lang="en" sz="1400" u="none" cap="none" strike="noStrike">
                <a:solidFill>
                  <a:schemeClr val="dk1"/>
                </a:solidFill>
                <a:latin typeface="Fira Sans"/>
                <a:ea typeface="Fira Sans"/>
                <a:cs typeface="Fira Sans"/>
                <a:sym typeface="Fira Sans"/>
              </a:rPr>
              <a:t> </a:t>
            </a:r>
            <a:r>
              <a:rPr b="0" i="0" lang="en" sz="1400" u="none" cap="none" strike="noStrike">
                <a:solidFill>
                  <a:schemeClr val="dk1"/>
                </a:solidFill>
                <a:latin typeface="Fira Sans"/>
                <a:ea typeface="Fira Sans"/>
                <a:cs typeface="Fira Sans"/>
                <a:sym typeface="Fira Sans"/>
              </a:rPr>
              <a:t>0101000101110101010101111111011110010101</a:t>
            </a:r>
            <a:endParaRPr b="0" i="0" sz="14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chemeClr val="dk1"/>
                </a:solidFill>
                <a:latin typeface="Fira Sans"/>
                <a:ea typeface="Fira Sans"/>
                <a:cs typeface="Fira Sans"/>
                <a:sym typeface="Fira Sans"/>
              </a:rPr>
              <a:t>Even=0001100100011001100111010101110101011001</a:t>
            </a:r>
            <a:endParaRPr b="0" i="0" sz="14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1" i="0" lang="en" sz="1400" u="none" cap="none" strike="noStrike">
                <a:solidFill>
                  <a:schemeClr val="dk1"/>
                </a:solidFill>
                <a:latin typeface="Fira Sans"/>
                <a:ea typeface="Fira Sans"/>
                <a:cs typeface="Fira Sans"/>
                <a:sym typeface="Fira Sans"/>
              </a:rPr>
              <a:t>Merging the odd and even blocks:</a:t>
            </a:r>
            <a:endParaRPr b="1" i="0" sz="1400" u="none" cap="none" strike="noStrike">
              <a:solidFill>
                <a:schemeClr val="dk1"/>
              </a:solidFill>
              <a:latin typeface="Fira Sans"/>
              <a:ea typeface="Fira Sans"/>
              <a:cs typeface="Fira Sans"/>
              <a:sym typeface="Fira Sans"/>
            </a:endParaRPr>
          </a:p>
          <a:p>
            <a:pPr indent="0" lvl="0" marL="0" marR="0" rtl="0" algn="l">
              <a:lnSpc>
                <a:spcPct val="150000"/>
              </a:lnSpc>
              <a:spcBef>
                <a:spcPts val="0"/>
              </a:spcBef>
              <a:spcAft>
                <a:spcPts val="0"/>
              </a:spcAft>
              <a:buClr>
                <a:schemeClr val="dk1"/>
              </a:buClr>
              <a:buSzPts val="1100"/>
              <a:buFont typeface="Arial"/>
              <a:buNone/>
            </a:pPr>
            <a:r>
              <a:rPr b="0" i="0" lang="en" sz="1400" u="none" cap="none" strike="noStrike">
                <a:solidFill>
                  <a:schemeClr val="dk1"/>
                </a:solidFill>
                <a:latin typeface="Fira Sans"/>
                <a:ea typeface="Fira Sans"/>
                <a:cs typeface="Fira Sans"/>
                <a:sym typeface="Fira Sans"/>
              </a:rPr>
              <a:t>00100011010000110010101101100011011000110111101110111011011110111001001101100011</a:t>
            </a:r>
            <a:endParaRPr b="0" i="0" sz="1400" u="none" cap="none" strike="noStrike">
              <a:solidFill>
                <a:schemeClr val="dk1"/>
              </a:solidFill>
              <a:latin typeface="Fira Sans"/>
              <a:ea typeface="Fira Sans"/>
              <a:cs typeface="Fira Sans"/>
              <a:sym typeface="Fira Sans"/>
            </a:endParaRPr>
          </a:p>
          <a:p>
            <a:pPr indent="0" lvl="0" marL="0" marR="0" rtl="0" algn="l">
              <a:lnSpc>
                <a:spcPct val="150000"/>
              </a:lnSpc>
              <a:spcBef>
                <a:spcPts val="0"/>
              </a:spcBef>
              <a:spcAft>
                <a:spcPts val="0"/>
              </a:spcAft>
              <a:buClr>
                <a:schemeClr val="dk1"/>
              </a:buClr>
              <a:buSzPts val="1100"/>
              <a:buFont typeface="Arial"/>
              <a:buNone/>
            </a:pPr>
            <a:r>
              <a:rPr b="1" i="0" lang="en" sz="1400" u="none" cap="none" strike="noStrike">
                <a:solidFill>
                  <a:schemeClr val="dk1"/>
                </a:solidFill>
                <a:latin typeface="Fira Sans"/>
                <a:ea typeface="Fira Sans"/>
                <a:cs typeface="Fira Sans"/>
                <a:sym typeface="Fira Sans"/>
              </a:rPr>
              <a:t>Left shift the binary string by 5:</a:t>
            </a:r>
            <a:endParaRPr b="1" i="0" sz="1400" u="none" cap="none" strike="noStrike">
              <a:solidFill>
                <a:schemeClr val="dk1"/>
              </a:solidFill>
              <a:latin typeface="Fira Sans"/>
              <a:ea typeface="Fira Sans"/>
              <a:cs typeface="Fira Sans"/>
              <a:sym typeface="Fira Sans"/>
            </a:endParaRPr>
          </a:p>
          <a:p>
            <a:pPr indent="0" lvl="0" marL="0" marR="0" rtl="0" algn="l">
              <a:lnSpc>
                <a:spcPct val="150000"/>
              </a:lnSpc>
              <a:spcBef>
                <a:spcPts val="0"/>
              </a:spcBef>
              <a:spcAft>
                <a:spcPts val="0"/>
              </a:spcAft>
              <a:buClr>
                <a:schemeClr val="dk1"/>
              </a:buClr>
              <a:buSzPts val="1100"/>
              <a:buFont typeface="Arial"/>
              <a:buNone/>
            </a:pPr>
            <a:r>
              <a:rPr b="0" i="0" lang="en" sz="1400" u="none" cap="none" strike="noStrike">
                <a:solidFill>
                  <a:schemeClr val="dk1"/>
                </a:solidFill>
                <a:latin typeface="Fira Sans"/>
                <a:ea typeface="Fira Sans"/>
                <a:cs typeface="Fira Sans"/>
                <a:sym typeface="Fira Sans"/>
              </a:rPr>
              <a:t>01101000011001010110110001101100011011110111011101101111011100100110110001100100</a:t>
            </a:r>
            <a:endParaRPr b="1" i="0" sz="1400" u="none" cap="none" strike="noStrike">
              <a:solidFill>
                <a:schemeClr val="dk1"/>
              </a:solidFill>
              <a:latin typeface="Fira Sans"/>
              <a:ea typeface="Fira Sans"/>
              <a:cs typeface="Fira Sans"/>
              <a:sym typeface="Fira Sans"/>
            </a:endParaRPr>
          </a:p>
          <a:p>
            <a:pPr indent="0" lvl="0" marL="0" marR="0" rtl="0" algn="l">
              <a:lnSpc>
                <a:spcPct val="150000"/>
              </a:lnSpc>
              <a:spcBef>
                <a:spcPts val="0"/>
              </a:spcBef>
              <a:spcAft>
                <a:spcPts val="0"/>
              </a:spcAft>
              <a:buClr>
                <a:schemeClr val="dk1"/>
              </a:buClr>
              <a:buSzPts val="1100"/>
              <a:buFont typeface="Arial"/>
              <a:buNone/>
            </a:pPr>
            <a:r>
              <a:rPr b="1" i="0" lang="en" sz="1400" u="none" cap="none" strike="noStrike">
                <a:solidFill>
                  <a:schemeClr val="dk1"/>
                </a:solidFill>
                <a:latin typeface="Fira Sans"/>
                <a:ea typeface="Fira Sans"/>
                <a:cs typeface="Fira Sans"/>
                <a:sym typeface="Fira Sans"/>
              </a:rPr>
              <a:t>Convert binary values to its equivalent ASCII value:</a:t>
            </a:r>
            <a:endParaRPr b="1" i="0" sz="1400" u="none" cap="none" strike="noStrike">
              <a:solidFill>
                <a:schemeClr val="dk1"/>
              </a:solidFill>
              <a:latin typeface="Fira Sans"/>
              <a:ea typeface="Fira Sans"/>
              <a:cs typeface="Fira Sans"/>
              <a:sym typeface="Fira Sans"/>
            </a:endParaRPr>
          </a:p>
          <a:p>
            <a:pPr indent="0" lvl="0" marL="0" marR="0" rtl="0" algn="l">
              <a:lnSpc>
                <a:spcPct val="150000"/>
              </a:lnSpc>
              <a:spcBef>
                <a:spcPts val="0"/>
              </a:spcBef>
              <a:spcAft>
                <a:spcPts val="0"/>
              </a:spcAft>
              <a:buClr>
                <a:schemeClr val="dk1"/>
              </a:buClr>
              <a:buSzPts val="1100"/>
              <a:buFont typeface="Arial"/>
              <a:buNone/>
            </a:pPr>
            <a:r>
              <a:rPr b="0" i="0" lang="en" sz="1400" u="none" cap="none" strike="noStrike">
                <a:solidFill>
                  <a:schemeClr val="dk1"/>
                </a:solidFill>
                <a:latin typeface="Fira Sans"/>
                <a:ea typeface="Fira Sans"/>
                <a:cs typeface="Fira Sans"/>
                <a:sym typeface="Fira Sans"/>
              </a:rPr>
              <a:t>104 101 108 108 111 119 111 114 108 100</a:t>
            </a:r>
            <a:endParaRPr b="1" i="0" sz="1400" u="none" cap="none" strike="noStrike">
              <a:solidFill>
                <a:schemeClr val="dk1"/>
              </a:solidFill>
              <a:latin typeface="Fira Sans"/>
              <a:ea typeface="Fira Sans"/>
              <a:cs typeface="Fira Sans"/>
              <a:sym typeface="Fira Sans"/>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Fira Sans"/>
                <a:ea typeface="Fira Sans"/>
                <a:cs typeface="Fira Sans"/>
                <a:sym typeface="Fira Sans"/>
              </a:rPr>
              <a:t>Plaintext: </a:t>
            </a:r>
            <a:r>
              <a:rPr b="0" i="0" lang="en" sz="1400" u="none" cap="none" strike="noStrike">
                <a:solidFill>
                  <a:schemeClr val="dk1"/>
                </a:solidFill>
                <a:latin typeface="Fira Sans"/>
                <a:ea typeface="Fira Sans"/>
                <a:cs typeface="Fira Sans"/>
                <a:sym typeface="Fira Sans"/>
              </a:rPr>
              <a:t>helloworld</a:t>
            </a:r>
            <a:endParaRPr b="1" i="0" sz="1400" u="none" cap="none" strike="noStrike">
              <a:solidFill>
                <a:schemeClr val="dk1"/>
              </a:solidFill>
              <a:latin typeface="Fira Sans"/>
              <a:ea typeface="Fira Sans"/>
              <a:cs typeface="Fira Sans"/>
              <a:sym typeface="Fira Sans"/>
            </a:endParaRPr>
          </a:p>
        </p:txBody>
      </p:sp>
      <p:sp>
        <p:nvSpPr>
          <p:cNvPr id="1024" name="Google Shape;1024;p106"/>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28" name="Shape 1028"/>
        <p:cNvGrpSpPr/>
        <p:nvPr/>
      </p:nvGrpSpPr>
      <p:grpSpPr>
        <a:xfrm>
          <a:off x="0" y="0"/>
          <a:ext cx="0" cy="0"/>
          <a:chOff x="0" y="0"/>
          <a:chExt cx="0" cy="0"/>
        </a:xfrm>
      </p:grpSpPr>
      <p:sp>
        <p:nvSpPr>
          <p:cNvPr id="1029" name="Google Shape;1029;p107"/>
          <p:cNvSpPr txBox="1"/>
          <p:nvPr>
            <p:ph type="title"/>
          </p:nvPr>
        </p:nvSpPr>
        <p:spPr>
          <a:xfrm>
            <a:off x="457200" y="-99750"/>
            <a:ext cx="8229600" cy="60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solidFill>
                  <a:srgbClr val="FFFFFF"/>
                </a:solidFill>
              </a:rPr>
              <a:t>Result</a:t>
            </a:r>
            <a:endParaRPr sz="3600">
              <a:solidFill>
                <a:srgbClr val="FFFFFF"/>
              </a:solidFill>
            </a:endParaRPr>
          </a:p>
        </p:txBody>
      </p:sp>
      <p:sp>
        <p:nvSpPr>
          <p:cNvPr id="1030" name="Google Shape;1030;p107"/>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31" name="Google Shape;1031;p107"/>
          <p:cNvSpPr/>
          <p:nvPr/>
        </p:nvSpPr>
        <p:spPr>
          <a:xfrm>
            <a:off x="547100" y="599925"/>
            <a:ext cx="8037300" cy="4421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32" name="Google Shape;1032;p107"/>
          <p:cNvPicPr preferRelativeResize="0"/>
          <p:nvPr/>
        </p:nvPicPr>
        <p:blipFill rotWithShape="1">
          <a:blip r:embed="rId3">
            <a:alphaModFix/>
          </a:blip>
          <a:srcRect b="0" l="0" r="0" t="0"/>
          <a:stretch/>
        </p:blipFill>
        <p:spPr>
          <a:xfrm>
            <a:off x="2286403" y="726475"/>
            <a:ext cx="4828622" cy="4294850"/>
          </a:xfrm>
          <a:prstGeom prst="rect">
            <a:avLst/>
          </a:prstGeom>
          <a:noFill/>
          <a:ln>
            <a:noFill/>
          </a:ln>
        </p:spPr>
      </p:pic>
      <p:sp>
        <p:nvSpPr>
          <p:cNvPr id="1033" name="Google Shape;1033;p107"/>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37" name="Shape 1037"/>
        <p:cNvGrpSpPr/>
        <p:nvPr/>
      </p:nvGrpSpPr>
      <p:grpSpPr>
        <a:xfrm>
          <a:off x="0" y="0"/>
          <a:ext cx="0" cy="0"/>
          <a:chOff x="0" y="0"/>
          <a:chExt cx="0" cy="0"/>
        </a:xfrm>
      </p:grpSpPr>
      <p:sp>
        <p:nvSpPr>
          <p:cNvPr id="1038" name="Google Shape;1038;p108"/>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039" name="Google Shape;1039;p108"/>
          <p:cNvSpPr txBox="1"/>
          <p:nvPr>
            <p:ph idx="1" type="body"/>
          </p:nvPr>
        </p:nvSpPr>
        <p:spPr>
          <a:xfrm>
            <a:off x="457200" y="1031802"/>
            <a:ext cx="8229600" cy="320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40" name="Google Shape;1040;p108"/>
          <p:cNvSpPr/>
          <p:nvPr/>
        </p:nvSpPr>
        <p:spPr>
          <a:xfrm>
            <a:off x="249150" y="278300"/>
            <a:ext cx="8645700" cy="4430100"/>
          </a:xfrm>
          <a:prstGeom prst="rect">
            <a:avLst/>
          </a:prstGeom>
          <a:solidFill>
            <a:srgbClr val="EC3A3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1" name="Google Shape;1041;p108" title="Points scored"/>
          <p:cNvPicPr preferRelativeResize="0"/>
          <p:nvPr/>
        </p:nvPicPr>
        <p:blipFill rotWithShape="1">
          <a:blip r:embed="rId3">
            <a:alphaModFix/>
          </a:blip>
          <a:srcRect b="-769511" l="-246405" r="-295442" t="227663"/>
          <a:stretch/>
        </p:blipFill>
        <p:spPr>
          <a:xfrm>
            <a:off x="1152750" y="439294"/>
            <a:ext cx="6838524" cy="3797801"/>
          </a:xfrm>
          <a:prstGeom prst="rect">
            <a:avLst/>
          </a:prstGeom>
          <a:noFill/>
          <a:ln>
            <a:noFill/>
          </a:ln>
        </p:spPr>
      </p:pic>
      <p:pic>
        <p:nvPicPr>
          <p:cNvPr id="1042" name="Google Shape;1042;p108" title="Points scored"/>
          <p:cNvPicPr preferRelativeResize="0"/>
          <p:nvPr/>
        </p:nvPicPr>
        <p:blipFill rotWithShape="1">
          <a:blip r:embed="rId4">
            <a:alphaModFix/>
          </a:blip>
          <a:srcRect b="0" l="0" r="0" t="0"/>
          <a:stretch/>
        </p:blipFill>
        <p:spPr>
          <a:xfrm>
            <a:off x="1117350" y="430700"/>
            <a:ext cx="6707100" cy="4125299"/>
          </a:xfrm>
          <a:prstGeom prst="rect">
            <a:avLst/>
          </a:prstGeom>
          <a:noFill/>
          <a:ln>
            <a:noFill/>
          </a:ln>
        </p:spPr>
      </p:pic>
      <p:sp>
        <p:nvSpPr>
          <p:cNvPr id="1043" name="Google Shape;1043;p108"/>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47" name="Shape 1047"/>
        <p:cNvGrpSpPr/>
        <p:nvPr/>
      </p:nvGrpSpPr>
      <p:grpSpPr>
        <a:xfrm>
          <a:off x="0" y="0"/>
          <a:ext cx="0" cy="0"/>
          <a:chOff x="0" y="0"/>
          <a:chExt cx="0" cy="0"/>
        </a:xfrm>
      </p:grpSpPr>
      <p:sp>
        <p:nvSpPr>
          <p:cNvPr id="1048" name="Google Shape;1048;p109"/>
          <p:cNvSpPr txBox="1"/>
          <p:nvPr>
            <p:ph type="title"/>
          </p:nvPr>
        </p:nvSpPr>
        <p:spPr>
          <a:xfrm>
            <a:off x="457200" y="411475"/>
            <a:ext cx="82296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049" name="Google Shape;1049;p109"/>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50" name="Google Shape;1050;p109"/>
          <p:cNvSpPr/>
          <p:nvPr/>
        </p:nvSpPr>
        <p:spPr>
          <a:xfrm>
            <a:off x="245550" y="201138"/>
            <a:ext cx="8652900" cy="47412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1" name="Google Shape;1051;p109" title="Points scored"/>
          <p:cNvPicPr preferRelativeResize="0"/>
          <p:nvPr/>
        </p:nvPicPr>
        <p:blipFill rotWithShape="1">
          <a:blip r:embed="rId3">
            <a:alphaModFix/>
          </a:blip>
          <a:srcRect b="0" l="0" r="0" t="0"/>
          <a:stretch/>
        </p:blipFill>
        <p:spPr>
          <a:xfrm>
            <a:off x="998050" y="389925"/>
            <a:ext cx="7029774" cy="4346725"/>
          </a:xfrm>
          <a:prstGeom prst="rect">
            <a:avLst/>
          </a:prstGeom>
          <a:noFill/>
          <a:ln>
            <a:noFill/>
          </a:ln>
        </p:spPr>
      </p:pic>
      <p:sp>
        <p:nvSpPr>
          <p:cNvPr id="1052" name="Google Shape;1052;p109"/>
          <p:cNvSpPr txBox="1"/>
          <p:nvPr>
            <p:ph idx="12" type="sldNum"/>
          </p:nvPr>
        </p:nvSpPr>
        <p:spPr>
          <a:xfrm>
            <a:off x="8649533" y="48218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56" name="Shape 1056"/>
        <p:cNvGrpSpPr/>
        <p:nvPr/>
      </p:nvGrpSpPr>
      <p:grpSpPr>
        <a:xfrm>
          <a:off x="0" y="0"/>
          <a:ext cx="0" cy="0"/>
          <a:chOff x="0" y="0"/>
          <a:chExt cx="0" cy="0"/>
        </a:xfrm>
      </p:grpSpPr>
      <p:sp>
        <p:nvSpPr>
          <p:cNvPr id="1057" name="Google Shape;1057;p110"/>
          <p:cNvSpPr txBox="1"/>
          <p:nvPr>
            <p:ph type="title"/>
          </p:nvPr>
        </p:nvSpPr>
        <p:spPr>
          <a:xfrm>
            <a:off x="423325" y="226300"/>
            <a:ext cx="8229600" cy="60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solidFill>
                  <a:srgbClr val="FFFFFF"/>
                </a:solidFill>
              </a:rPr>
              <a:t>Conclusion</a:t>
            </a:r>
            <a:endParaRPr sz="3600">
              <a:solidFill>
                <a:srgbClr val="FFFFFF"/>
              </a:solidFill>
            </a:endParaRPr>
          </a:p>
        </p:txBody>
      </p:sp>
      <p:sp>
        <p:nvSpPr>
          <p:cNvPr id="1058" name="Google Shape;1058;p110"/>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59" name="Google Shape;1059;p110"/>
          <p:cNvSpPr/>
          <p:nvPr/>
        </p:nvSpPr>
        <p:spPr>
          <a:xfrm>
            <a:off x="423325" y="1107725"/>
            <a:ext cx="8142000" cy="3520800"/>
          </a:xfrm>
          <a:prstGeom prst="rect">
            <a:avLst/>
          </a:prstGeom>
          <a:solidFill>
            <a:srgbClr val="4949E7"/>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000000"/>
              </a:buClr>
              <a:buSzPts val="2000"/>
              <a:buFont typeface="Fira Sans"/>
              <a:buChar char="●"/>
            </a:pPr>
            <a:r>
              <a:rPr b="0" i="0" lang="en" sz="2000" u="none" cap="none" strike="noStrike">
                <a:solidFill>
                  <a:srgbClr val="000000"/>
                </a:solidFill>
                <a:latin typeface="Fira Sans"/>
                <a:ea typeface="Fira Sans"/>
                <a:cs typeface="Fira Sans"/>
                <a:sym typeface="Fira Sans"/>
              </a:rPr>
              <a:t>A cryptosystem is proposed for secure data transmission from the sender to the receiver. In the proposed scheme, a 256-bit secret key is generated, and the plaintext undergoes various cryptographic operations and converted into a DNA sequence. A randomly generated Mealy machine is used for coding DNA sequence, thereby making the ciphertext more secure. </a:t>
            </a:r>
            <a:endParaRPr b="0" i="0" sz="2000" u="none" cap="none" strike="noStrike">
              <a:solidFill>
                <a:srgbClr val="000000"/>
              </a:solidFill>
              <a:latin typeface="Fira Sans"/>
              <a:ea typeface="Fira Sans"/>
              <a:cs typeface="Fira Sans"/>
              <a:sym typeface="Fira Sans"/>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Fira Sans"/>
              <a:ea typeface="Fira Sans"/>
              <a:cs typeface="Fira Sans"/>
              <a:sym typeface="Fira Sans"/>
            </a:endParaRPr>
          </a:p>
          <a:p>
            <a:pPr indent="-355600" lvl="0" marL="457200" marR="0" rtl="0" algn="l">
              <a:lnSpc>
                <a:spcPct val="100000"/>
              </a:lnSpc>
              <a:spcBef>
                <a:spcPts val="0"/>
              </a:spcBef>
              <a:spcAft>
                <a:spcPts val="0"/>
              </a:spcAft>
              <a:buClr>
                <a:srgbClr val="000000"/>
              </a:buClr>
              <a:buSzPts val="2000"/>
              <a:buFont typeface="Fira Sans"/>
              <a:buChar char="●"/>
            </a:pPr>
            <a:r>
              <a:rPr b="0" i="0" lang="en" sz="2000" u="none" cap="none" strike="noStrike">
                <a:solidFill>
                  <a:srgbClr val="000000"/>
                </a:solidFill>
                <a:latin typeface="Fira Sans"/>
                <a:ea typeface="Fira Sans"/>
                <a:cs typeface="Fira Sans"/>
                <a:sym typeface="Fira Sans"/>
              </a:rPr>
              <a:t>The proposed scheme supports security against various security attacks. The proposed system performs with better encryption time, decryption time, key generation time and key retrieval time when compared with the existing systems.</a:t>
            </a:r>
            <a:endParaRPr b="0" i="0" sz="2000" u="none" cap="none" strike="noStrike">
              <a:solidFill>
                <a:srgbClr val="000000"/>
              </a:solidFill>
              <a:latin typeface="Fira Sans"/>
              <a:ea typeface="Fira Sans"/>
              <a:cs typeface="Fira Sans"/>
              <a:sym typeface="Fira Sans"/>
            </a:endParaRPr>
          </a:p>
        </p:txBody>
      </p:sp>
      <p:sp>
        <p:nvSpPr>
          <p:cNvPr id="1060" name="Google Shape;1060;p110"/>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4" name="Shape 1064"/>
        <p:cNvGrpSpPr/>
        <p:nvPr/>
      </p:nvGrpSpPr>
      <p:grpSpPr>
        <a:xfrm>
          <a:off x="0" y="0"/>
          <a:ext cx="0" cy="0"/>
          <a:chOff x="0" y="0"/>
          <a:chExt cx="0" cy="0"/>
        </a:xfrm>
      </p:grpSpPr>
      <p:sp>
        <p:nvSpPr>
          <p:cNvPr id="1065" name="Google Shape;1065;p111"/>
          <p:cNvSpPr txBox="1"/>
          <p:nvPr>
            <p:ph type="title"/>
          </p:nvPr>
        </p:nvSpPr>
        <p:spPr>
          <a:xfrm>
            <a:off x="457200" y="308200"/>
            <a:ext cx="8229600" cy="60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3600">
                <a:solidFill>
                  <a:srgbClr val="FFFFFF"/>
                </a:solidFill>
              </a:rPr>
              <a:t>References</a:t>
            </a:r>
            <a:endParaRPr sz="3600"/>
          </a:p>
        </p:txBody>
      </p:sp>
      <p:sp>
        <p:nvSpPr>
          <p:cNvPr id="1066" name="Google Shape;1066;p111"/>
          <p:cNvSpPr txBox="1"/>
          <p:nvPr>
            <p:ph idx="1" type="body"/>
          </p:nvPr>
        </p:nvSpPr>
        <p:spPr>
          <a:xfrm>
            <a:off x="457200" y="1153454"/>
            <a:ext cx="8229600" cy="35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67" name="Google Shape;1067;p111"/>
          <p:cNvSpPr/>
          <p:nvPr/>
        </p:nvSpPr>
        <p:spPr>
          <a:xfrm>
            <a:off x="571500" y="1082500"/>
            <a:ext cx="7953900" cy="3583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800" u="none" cap="none" strike="noStrike">
                <a:solidFill>
                  <a:schemeClr val="dk1"/>
                </a:solidFill>
                <a:latin typeface="Fira Sans"/>
                <a:ea typeface="Fira Sans"/>
                <a:cs typeface="Fira Sans"/>
                <a:sym typeface="Fira Sans"/>
              </a:rPr>
              <a:t>1.</a:t>
            </a:r>
            <a:r>
              <a:rPr b="0" i="0" lang="en" sz="1800" u="sng" cap="none" strike="noStrike">
                <a:solidFill>
                  <a:schemeClr val="hlink"/>
                </a:solidFill>
                <a:latin typeface="Fira Sans"/>
                <a:ea typeface="Fira Sans"/>
                <a:cs typeface="Fira Sans"/>
                <a:sym typeface="Fira Sans"/>
                <a:hlinkClick r:id="rId3"/>
              </a:rPr>
              <a:t>A technique for DNA cryptography based on dynamic mechanisms</a:t>
            </a:r>
            <a:r>
              <a:rPr b="0" i="0" lang="en" sz="1800" u="none" cap="none" strike="noStrike">
                <a:solidFill>
                  <a:schemeClr val="dk1"/>
                </a:solidFill>
                <a:latin typeface="Fira Sans"/>
                <a:ea typeface="Fira Sans"/>
                <a:cs typeface="Fira Sans"/>
                <a:sym typeface="Fira Sans"/>
              </a:rPr>
              <a:t>.</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0" i="0" lang="en" sz="1800" u="none" cap="none" strike="noStrike">
                <a:solidFill>
                  <a:schemeClr val="dk1"/>
                </a:solidFill>
                <a:latin typeface="Fira Sans"/>
                <a:ea typeface="Fira Sans"/>
                <a:cs typeface="Fira Sans"/>
                <a:sym typeface="Fira Sans"/>
              </a:rPr>
              <a:t>2.</a:t>
            </a:r>
            <a:r>
              <a:rPr b="0" i="0" lang="en" sz="1800" u="sng" cap="none" strike="noStrike">
                <a:solidFill>
                  <a:schemeClr val="hlink"/>
                </a:solidFill>
                <a:latin typeface="Fira Sans"/>
                <a:ea typeface="Fira Sans"/>
                <a:cs typeface="Fira Sans"/>
                <a:sym typeface="Fira Sans"/>
                <a:hlinkClick r:id="rId4"/>
              </a:rPr>
              <a:t>A secured cryptographic system based on DNA and a hybrid key generation approach.</a:t>
            </a:r>
            <a:endParaRPr b="0" i="0" sz="1800" u="sng"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0" i="0" lang="en" sz="1800" u="none" cap="none" strike="noStrike">
                <a:solidFill>
                  <a:schemeClr val="dk1"/>
                </a:solidFill>
                <a:latin typeface="Fira Sans"/>
                <a:ea typeface="Fira Sans"/>
                <a:cs typeface="Fira Sans"/>
                <a:sym typeface="Fira Sans"/>
              </a:rPr>
              <a:t>3.</a:t>
            </a:r>
            <a:r>
              <a:rPr b="0" i="0" lang="en" sz="1800" u="sng" cap="none" strike="noStrike">
                <a:solidFill>
                  <a:schemeClr val="hlink"/>
                </a:solidFill>
                <a:latin typeface="Fira Sans"/>
                <a:ea typeface="Fira Sans"/>
                <a:cs typeface="Fira Sans"/>
                <a:sym typeface="Fira Sans"/>
                <a:hlinkClick r:id="rId5"/>
              </a:rPr>
              <a:t>Towards DNA based data security in the cloud computing environment.</a:t>
            </a:r>
            <a:endParaRPr b="0" i="0" sz="1800" u="sng"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0" i="0" lang="en" sz="1800" u="none" cap="none" strike="noStrike">
                <a:solidFill>
                  <a:schemeClr val="dk1"/>
                </a:solidFill>
                <a:latin typeface="Fira Sans"/>
                <a:ea typeface="Fira Sans"/>
                <a:cs typeface="Fira Sans"/>
                <a:sym typeface="Fira Sans"/>
              </a:rPr>
              <a:t>4.</a:t>
            </a:r>
            <a:r>
              <a:rPr b="0" i="0" lang="en" sz="1800" u="sng" cap="none" strike="noStrike">
                <a:solidFill>
                  <a:schemeClr val="hlink"/>
                </a:solidFill>
                <a:latin typeface="Fira Sans"/>
                <a:ea typeface="Fira Sans"/>
                <a:cs typeface="Fira Sans"/>
                <a:sym typeface="Fira Sans"/>
                <a:hlinkClick r:id="rId6"/>
              </a:rPr>
              <a:t>A novel cryptosystem based on DNA cryptography and randomly generated mealy machine.</a:t>
            </a:r>
            <a:endParaRPr b="0" i="0" sz="1800" u="sng"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0" i="0" lang="en" sz="1800" u="none" cap="none" strike="noStrike">
                <a:solidFill>
                  <a:schemeClr val="dk1"/>
                </a:solidFill>
                <a:latin typeface="Fira Sans"/>
                <a:ea typeface="Fira Sans"/>
                <a:cs typeface="Fira Sans"/>
                <a:sym typeface="Fira Sans"/>
              </a:rPr>
              <a:t>5.</a:t>
            </a:r>
            <a:r>
              <a:rPr b="0" i="0" lang="en" sz="1800" u="sng" cap="none" strike="noStrike">
                <a:solidFill>
                  <a:schemeClr val="hlink"/>
                </a:solidFill>
                <a:latin typeface="Fira Sans"/>
                <a:ea typeface="Fira Sans"/>
                <a:cs typeface="Fira Sans"/>
                <a:sym typeface="Fira Sans"/>
                <a:hlinkClick r:id="rId7"/>
              </a:rPr>
              <a:t>A novel DNA-inspired encryption strategy for concealing cloud storage</a:t>
            </a:r>
            <a:r>
              <a:rPr b="0" i="0" lang="en" sz="1800" u="none" cap="none" strike="noStrike">
                <a:solidFill>
                  <a:schemeClr val="dk1"/>
                </a:solidFill>
                <a:latin typeface="Fira Sans"/>
                <a:ea typeface="Fira Sans"/>
                <a:cs typeface="Fira Sans"/>
                <a:sym typeface="Fira Sans"/>
              </a:rPr>
              <a:t>.</a:t>
            </a:r>
            <a:endParaRPr b="0" i="0" sz="18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dk1"/>
                </a:solidFill>
                <a:latin typeface="Fira Sans"/>
                <a:ea typeface="Fira Sans"/>
                <a:cs typeface="Fira Sans"/>
                <a:sym typeface="Fira Sans"/>
              </a:rPr>
              <a:t>6.</a:t>
            </a:r>
            <a:r>
              <a:rPr b="0" i="0" lang="en" sz="1800" u="sng" cap="none" strike="noStrike">
                <a:solidFill>
                  <a:schemeClr val="dk1"/>
                </a:solidFill>
                <a:latin typeface="Fira Sans"/>
                <a:ea typeface="Fira Sans"/>
                <a:cs typeface="Fira Sans"/>
                <a:sym typeface="Fira Sans"/>
              </a:rPr>
              <a:t>Enhanced DNA Cryptosystem for Secure Cloud Data Storage.</a:t>
            </a:r>
            <a:endParaRPr b="0" i="0" sz="1300" u="none" cap="none" strike="noStrike">
              <a:solidFill>
                <a:schemeClr val="dk1"/>
              </a:solidFill>
              <a:latin typeface="Fira Sans"/>
              <a:ea typeface="Fira Sans"/>
              <a:cs typeface="Fira Sans"/>
              <a:sym typeface="Fira Sans"/>
            </a:endParaRPr>
          </a:p>
          <a:p>
            <a:pPr indent="0" lvl="0" marL="0" marR="0" rtl="0" algn="l">
              <a:lnSpc>
                <a:spcPct val="115000"/>
              </a:lnSpc>
              <a:spcBef>
                <a:spcPts val="0"/>
              </a:spcBef>
              <a:spcAft>
                <a:spcPts val="0"/>
              </a:spcAft>
              <a:buClr>
                <a:schemeClr val="dk1"/>
              </a:buClr>
              <a:buSzPts val="1100"/>
              <a:buFont typeface="Arial"/>
              <a:buNone/>
            </a:pPr>
            <a:r>
              <a:rPr b="0" i="0" lang="en" sz="1800" u="none" cap="none" strike="noStrike">
                <a:solidFill>
                  <a:schemeClr val="dk1"/>
                </a:solidFill>
                <a:latin typeface="Fira Sans"/>
                <a:ea typeface="Fira Sans"/>
                <a:cs typeface="Fira Sans"/>
                <a:sym typeface="Fira Sans"/>
              </a:rPr>
              <a:t>7.</a:t>
            </a:r>
            <a:r>
              <a:rPr b="0" i="0" lang="en" sz="1800" u="sng" cap="none" strike="noStrike">
                <a:solidFill>
                  <a:schemeClr val="hlink"/>
                </a:solidFill>
                <a:latin typeface="Fira Sans"/>
                <a:ea typeface="Fira Sans"/>
                <a:cs typeface="Fira Sans"/>
                <a:sym typeface="Fira Sans"/>
                <a:hlinkClick r:id="rId8"/>
              </a:rPr>
              <a:t>ieeexplore.ieee.org</a:t>
            </a:r>
            <a:endParaRPr b="0" i="0" sz="1800" u="sng"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8.</a:t>
            </a:r>
            <a:r>
              <a:rPr b="0" i="0" lang="en" sz="1800" u="sng" cap="none" strike="noStrike">
                <a:solidFill>
                  <a:schemeClr val="hlink"/>
                </a:solidFill>
                <a:latin typeface="Fira Sans"/>
                <a:ea typeface="Fira Sans"/>
                <a:cs typeface="Fira Sans"/>
                <a:sym typeface="Fira Sans"/>
                <a:hlinkClick r:id="rId9"/>
              </a:rPr>
              <a:t>scholar.google.com</a:t>
            </a:r>
            <a:endParaRPr b="0" i="0" sz="1800" u="sng" cap="none" strike="noStrike">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1068" name="Google Shape;1068;p111"/>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DNA Infographics by Slidesgo">
  <a:themeElements>
    <a:clrScheme name="Simple Light">
      <a:dk1>
        <a:srgbClr val="000000"/>
      </a:dk1>
      <a:lt1>
        <a:srgbClr val="D6D4CC"/>
      </a:lt1>
      <a:dk2>
        <a:srgbClr val="2B3B5C"/>
      </a:dk2>
      <a:lt2>
        <a:srgbClr val="075681"/>
      </a:lt2>
      <a:accent1>
        <a:srgbClr val="287CBC"/>
      </a:accent1>
      <a:accent2>
        <a:srgbClr val="FE7702"/>
      </a:accent2>
      <a:accent3>
        <a:srgbClr val="E94B86"/>
      </a:accent3>
      <a:accent4>
        <a:srgbClr val="25AC9B"/>
      </a:accent4>
      <a:accent5>
        <a:srgbClr val="ECB004"/>
      </a:accent5>
      <a:accent6>
        <a:srgbClr val="B52A8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